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93"/>
  </p:notesMasterIdLst>
  <p:handoutMasterIdLst>
    <p:handoutMasterId r:id="rId94"/>
  </p:handoutMasterIdLst>
  <p:sldIdLst>
    <p:sldId id="256" r:id="rId6"/>
    <p:sldId id="1456" r:id="rId7"/>
    <p:sldId id="1454" r:id="rId8"/>
    <p:sldId id="1457" r:id="rId9"/>
    <p:sldId id="1458" r:id="rId10"/>
    <p:sldId id="1459" r:id="rId11"/>
    <p:sldId id="1460" r:id="rId12"/>
    <p:sldId id="1461" r:id="rId13"/>
    <p:sldId id="1462" r:id="rId14"/>
    <p:sldId id="1463" r:id="rId15"/>
    <p:sldId id="1464" r:id="rId16"/>
    <p:sldId id="1465" r:id="rId17"/>
    <p:sldId id="1466" r:id="rId18"/>
    <p:sldId id="1467" r:id="rId19"/>
    <p:sldId id="1468" r:id="rId20"/>
    <p:sldId id="1469" r:id="rId21"/>
    <p:sldId id="1470" r:id="rId22"/>
    <p:sldId id="1471" r:id="rId23"/>
    <p:sldId id="1472" r:id="rId24"/>
    <p:sldId id="1473" r:id="rId25"/>
    <p:sldId id="1474" r:id="rId26"/>
    <p:sldId id="1475" r:id="rId27"/>
    <p:sldId id="1476" r:id="rId28"/>
    <p:sldId id="1477" r:id="rId29"/>
    <p:sldId id="1478" r:id="rId30"/>
    <p:sldId id="1479" r:id="rId31"/>
    <p:sldId id="1480" r:id="rId32"/>
    <p:sldId id="1481" r:id="rId33"/>
    <p:sldId id="1482" r:id="rId34"/>
    <p:sldId id="1483" r:id="rId35"/>
    <p:sldId id="1484" r:id="rId36"/>
    <p:sldId id="1485" r:id="rId37"/>
    <p:sldId id="1486" r:id="rId38"/>
    <p:sldId id="1487" r:id="rId39"/>
    <p:sldId id="1488" r:id="rId40"/>
    <p:sldId id="1489" r:id="rId41"/>
    <p:sldId id="1490" r:id="rId42"/>
    <p:sldId id="1491" r:id="rId43"/>
    <p:sldId id="1492" r:id="rId44"/>
    <p:sldId id="1493" r:id="rId45"/>
    <p:sldId id="1494" r:id="rId46"/>
    <p:sldId id="1495" r:id="rId47"/>
    <p:sldId id="1496" r:id="rId48"/>
    <p:sldId id="1497" r:id="rId49"/>
    <p:sldId id="1498" r:id="rId50"/>
    <p:sldId id="1499" r:id="rId51"/>
    <p:sldId id="1500" r:id="rId52"/>
    <p:sldId id="1501" r:id="rId53"/>
    <p:sldId id="1502" r:id="rId54"/>
    <p:sldId id="1503" r:id="rId55"/>
    <p:sldId id="1504" r:id="rId56"/>
    <p:sldId id="1505" r:id="rId57"/>
    <p:sldId id="1506" r:id="rId58"/>
    <p:sldId id="1507" r:id="rId59"/>
    <p:sldId id="1508" r:id="rId60"/>
    <p:sldId id="1509" r:id="rId61"/>
    <p:sldId id="1510" r:id="rId62"/>
    <p:sldId id="1511" r:id="rId63"/>
    <p:sldId id="1512" r:id="rId64"/>
    <p:sldId id="1513" r:id="rId65"/>
    <p:sldId id="1514" r:id="rId66"/>
    <p:sldId id="1515" r:id="rId67"/>
    <p:sldId id="1516" r:id="rId68"/>
    <p:sldId id="1517" r:id="rId69"/>
    <p:sldId id="1518" r:id="rId70"/>
    <p:sldId id="1519" r:id="rId71"/>
    <p:sldId id="1520" r:id="rId72"/>
    <p:sldId id="1521" r:id="rId73"/>
    <p:sldId id="1522" r:id="rId74"/>
    <p:sldId id="1523" r:id="rId75"/>
    <p:sldId id="1524" r:id="rId76"/>
    <p:sldId id="1525" r:id="rId77"/>
    <p:sldId id="1526" r:id="rId78"/>
    <p:sldId id="1527" r:id="rId79"/>
    <p:sldId id="1528" r:id="rId80"/>
    <p:sldId id="1529" r:id="rId81"/>
    <p:sldId id="1530" r:id="rId82"/>
    <p:sldId id="1531" r:id="rId83"/>
    <p:sldId id="1532" r:id="rId84"/>
    <p:sldId id="1533" r:id="rId85"/>
    <p:sldId id="1534" r:id="rId86"/>
    <p:sldId id="1535" r:id="rId87"/>
    <p:sldId id="1536" r:id="rId88"/>
    <p:sldId id="1537" r:id="rId89"/>
    <p:sldId id="1538" r:id="rId90"/>
    <p:sldId id="1539" r:id="rId91"/>
    <p:sldId id="154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456"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cpu-world.com/Glossary/M/Minimum_Maximum_power_dissipation.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ynopsys.com/dw/ipdir.php?ds=dwc_die-to-die_ph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a:t>
            </a:fld>
            <a:endParaRPr lang="en-US"/>
          </a:p>
        </p:txBody>
      </p:sp>
    </p:spTree>
    <p:extLst>
      <p:ext uri="{BB962C8B-B14F-4D97-AF65-F5344CB8AC3E}">
        <p14:creationId xmlns:p14="http://schemas.microsoft.com/office/powerpoint/2010/main" val="324833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A6821D61-D015-4274-B894-314414003888}" type="slidenum">
              <a:rPr lang="en-US" smtClean="0"/>
              <a:pPr/>
              <a:t>14</a:t>
            </a:fld>
            <a:endParaRPr lang="en-US"/>
          </a:p>
        </p:txBody>
      </p:sp>
    </p:spTree>
    <p:extLst>
      <p:ext uri="{BB962C8B-B14F-4D97-AF65-F5344CB8AC3E}">
        <p14:creationId xmlns:p14="http://schemas.microsoft.com/office/powerpoint/2010/main" val="3396834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5000000000000000000" pitchFamily="2" charset="2"/>
              </a:rPr>
              <a:t>N depends on the amount of available RAM:</a:t>
            </a:r>
          </a:p>
          <a:p>
            <a:pPr marL="174913" indent="-174913">
              <a:buFont typeface="Arial" panose="020B0604020202020204" pitchFamily="34" charset="0"/>
              <a:buChar char="•"/>
            </a:pPr>
            <a:r>
              <a:rPr lang="en-US" baseline="0" dirty="0">
                <a:sym typeface="Wingdings" panose="05000000000000000000" pitchFamily="2" charset="2"/>
              </a:rPr>
              <a:t>e.g. for 2GB of RAM, N=19.  Because 2GB=2^31 bits and 31=12+19</a:t>
            </a:r>
          </a:p>
          <a:p>
            <a:pPr marL="174913" indent="-174913">
              <a:buFont typeface="Arial" panose="020B0604020202020204" pitchFamily="34" charset="0"/>
              <a:buChar char="•"/>
            </a:pPr>
            <a:r>
              <a:rPr lang="en-US" baseline="0" dirty="0">
                <a:sym typeface="Wingdings" panose="05000000000000000000" pitchFamily="2" charset="2"/>
              </a:rPr>
              <a:t>since N max = 20  a 32-bit OS can reference 4GB of memory  a maximum of 1 million pages</a:t>
            </a:r>
          </a:p>
          <a:p>
            <a:pPr marL="174913" indent="-174913">
              <a:buFont typeface="Arial" panose="020B0604020202020204" pitchFamily="34" charset="0"/>
              <a:buChar char="•"/>
            </a:pPr>
            <a:r>
              <a:rPr lang="en-US" baseline="0" dirty="0">
                <a:sym typeface="Wingdings" panose="05000000000000000000" pitchFamily="2" charset="2"/>
              </a:rPr>
              <a:t>each address requires 4bytes  the PT takes 4MB</a:t>
            </a:r>
          </a:p>
          <a:p>
            <a:pPr marL="174913" indent="-174913">
              <a:buFont typeface="Arial" panose="020B0604020202020204" pitchFamily="34" charset="0"/>
              <a:buChar char="•"/>
            </a:pPr>
            <a:r>
              <a:rPr lang="en-US" baseline="0" dirty="0">
                <a:sym typeface="Wingdings" panose="05000000000000000000" pitchFamily="2" charset="2"/>
              </a:rPr>
              <a:t>each active application has its own PT  lots of memory just for the PTs</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15</a:t>
            </a:fld>
            <a:endParaRPr lang="en-US"/>
          </a:p>
        </p:txBody>
      </p:sp>
    </p:spTree>
    <p:extLst>
      <p:ext uri="{BB962C8B-B14F-4D97-AF65-F5344CB8AC3E}">
        <p14:creationId xmlns:p14="http://schemas.microsoft.com/office/powerpoint/2010/main" val="135952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Recall</a:t>
            </a:r>
            <a:r>
              <a:rPr lang="en-US" baseline="0" dirty="0"/>
              <a:t>:</a:t>
            </a:r>
          </a:p>
          <a:p>
            <a:r>
              <a:rPr lang="en-US" baseline="0" dirty="0">
                <a:sym typeface="Wingdings" panose="05000000000000000000" pitchFamily="2" charset="2"/>
              </a:rPr>
              <a:t>N depends on the amount of available RAM:</a:t>
            </a:r>
          </a:p>
          <a:p>
            <a:pPr marL="174913" indent="-174913">
              <a:buFont typeface="Arial" panose="020B0604020202020204" pitchFamily="34" charset="0"/>
              <a:buChar char="•"/>
            </a:pPr>
            <a:r>
              <a:rPr lang="en-US" baseline="0" dirty="0">
                <a:sym typeface="Wingdings" panose="05000000000000000000" pitchFamily="2" charset="2"/>
              </a:rPr>
              <a:t>e.g. for 2GB of RAM, N=19.  Because 2GB=2^31 bits and 31=12+19</a:t>
            </a:r>
          </a:p>
          <a:p>
            <a:pPr marL="174913" indent="-174913">
              <a:buFont typeface="Arial" panose="020B0604020202020204" pitchFamily="34" charset="0"/>
              <a:buChar char="•"/>
            </a:pPr>
            <a:r>
              <a:rPr lang="en-US" baseline="0" dirty="0">
                <a:sym typeface="Wingdings" panose="05000000000000000000" pitchFamily="2" charset="2"/>
              </a:rPr>
              <a:t>since N max = 20  a 32-bit OS can reference 4GB of memory  a maximum of 1 million pages</a:t>
            </a:r>
          </a:p>
          <a:p>
            <a:pPr marL="174913" indent="-174913">
              <a:buFont typeface="Arial" panose="020B0604020202020204" pitchFamily="34" charset="0"/>
              <a:buChar char="•"/>
            </a:pPr>
            <a:r>
              <a:rPr lang="en-US" baseline="0" dirty="0">
                <a:sym typeface="Wingdings" panose="05000000000000000000" pitchFamily="2" charset="2"/>
              </a:rPr>
              <a:t>each address requires 4bytes  the PT takes 4MB</a:t>
            </a:r>
          </a:p>
          <a:p>
            <a:pPr marL="174913" indent="-174913">
              <a:buFont typeface="Arial" panose="020B0604020202020204" pitchFamily="34" charset="0"/>
              <a:buChar char="•"/>
            </a:pPr>
            <a:r>
              <a:rPr lang="en-US" baseline="0" dirty="0">
                <a:sym typeface="Wingdings" panose="05000000000000000000" pitchFamily="2" charset="2"/>
              </a:rPr>
              <a:t>each active application has its own PT  lots of memory just for the PTs</a:t>
            </a:r>
          </a:p>
          <a:p>
            <a:pPr marL="174913" indent="-174913">
              <a:buFont typeface="Arial" panose="020B0604020202020204" pitchFamily="34" charset="0"/>
              <a:buChar char="•"/>
            </a:pPr>
            <a:endParaRPr lang="en-US" baseline="0" dirty="0">
              <a:sym typeface="Wingdings" panose="05000000000000000000" pitchFamily="2" charset="2"/>
            </a:endParaRPr>
          </a:p>
          <a:p>
            <a:r>
              <a:rPr lang="en-US" baseline="0" dirty="0">
                <a:sym typeface="Wingdings" panose="05000000000000000000" pitchFamily="2" charset="2"/>
              </a:rPr>
              <a:t>NOTE: memory requirements for PT even slightly larger than that: there are additional bits associated with each entry, e.g. </a:t>
            </a:r>
          </a:p>
          <a:p>
            <a:pPr marL="174913" indent="-174913">
              <a:buFont typeface="Arial" panose="020B0604020202020204" pitchFamily="34" charset="0"/>
              <a:buChar char="•"/>
            </a:pPr>
            <a:r>
              <a:rPr lang="en-US" b="1" baseline="0" dirty="0">
                <a:sym typeface="Wingdings" panose="05000000000000000000" pitchFamily="2" charset="2"/>
              </a:rPr>
              <a:t>valid</a:t>
            </a:r>
            <a:r>
              <a:rPr lang="en-US" baseline="0" dirty="0">
                <a:sym typeface="Wingdings" panose="05000000000000000000" pitchFamily="2" charset="2"/>
              </a:rPr>
              <a:t> bit indicating if the physical address is on secondary storage</a:t>
            </a:r>
          </a:p>
          <a:p>
            <a:pPr marL="174913" indent="-174913">
              <a:buFont typeface="Arial" panose="020B0604020202020204" pitchFamily="34" charset="0"/>
              <a:buChar char="•"/>
            </a:pPr>
            <a:r>
              <a:rPr lang="en-US" b="1" baseline="0" dirty="0">
                <a:sym typeface="Wingdings" panose="05000000000000000000" pitchFamily="2" charset="2"/>
              </a:rPr>
              <a:t>use</a:t>
            </a:r>
            <a:r>
              <a:rPr lang="en-US" baseline="0" dirty="0">
                <a:sym typeface="Wingdings" panose="05000000000000000000" pitchFamily="2" charset="2"/>
              </a:rPr>
              <a:t> bit used in LRU eviction strategy</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16</a:t>
            </a:fld>
            <a:endParaRPr lang="en-US"/>
          </a:p>
        </p:txBody>
      </p:sp>
    </p:spTree>
    <p:extLst>
      <p:ext uri="{BB962C8B-B14F-4D97-AF65-F5344CB8AC3E}">
        <p14:creationId xmlns:p14="http://schemas.microsoft.com/office/powerpoint/2010/main" val="256258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17</a:t>
            </a:fld>
            <a:endParaRPr lang="en-US"/>
          </a:p>
        </p:txBody>
      </p:sp>
    </p:spTree>
    <p:extLst>
      <p:ext uri="{BB962C8B-B14F-4D97-AF65-F5344CB8AC3E}">
        <p14:creationId xmlns:p14="http://schemas.microsoft.com/office/powerpoint/2010/main" val="393767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Without</a:t>
            </a:r>
            <a:r>
              <a:rPr lang="en-US" b="1" baseline="0" dirty="0"/>
              <a:t> a TLB, the purpose of caches would be defeated</a:t>
            </a:r>
            <a:r>
              <a:rPr lang="en-US" baseline="0" dirty="0"/>
              <a:t>: a trip to memory would be required just to interrogate the PT to figure out the actual physical address of the required information (instruction or data)</a:t>
            </a:r>
          </a:p>
          <a:p>
            <a:endParaRPr lang="en-US" baseline="0" dirty="0"/>
          </a:p>
          <a:p>
            <a:r>
              <a:rPr lang="en-US" baseline="0" dirty="0"/>
              <a:t>Typically, TLB has between </a:t>
            </a:r>
            <a:r>
              <a:rPr lang="en-US" b="1" baseline="0" dirty="0"/>
              <a:t>16 and 512 entries</a:t>
            </a:r>
            <a:r>
              <a:rPr lang="en-US" baseline="0" dirty="0"/>
              <a:t>.</a:t>
            </a:r>
          </a:p>
          <a:p>
            <a:r>
              <a:rPr lang="en-US" baseline="0" dirty="0"/>
              <a:t>Its “cache line” is 2 PT rows.</a:t>
            </a:r>
          </a:p>
          <a:p>
            <a:r>
              <a:rPr lang="en-US" baseline="0" dirty="0"/>
              <a:t>Mapping is usually fully associative.</a:t>
            </a:r>
          </a:p>
          <a:p>
            <a:r>
              <a:rPr lang="en-US" baseline="0" dirty="0"/>
              <a:t>Hit time very short (1 cycle)</a:t>
            </a:r>
          </a:p>
          <a:p>
            <a:r>
              <a:rPr lang="en-US" baseline="0" dirty="0"/>
              <a:t>Miss penalty 10-100 cycles</a:t>
            </a:r>
          </a:p>
          <a:p>
            <a:endParaRPr lang="en-US" baseline="0" dirty="0"/>
          </a:p>
          <a:p>
            <a:r>
              <a:rPr lang="en-US" baseline="0" dirty="0"/>
              <a:t>Typical TLB miss rate: 0.01 – 0.1%</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18</a:t>
            </a:fld>
            <a:endParaRPr lang="en-US"/>
          </a:p>
        </p:txBody>
      </p:sp>
    </p:spTree>
    <p:extLst>
      <p:ext uri="{BB962C8B-B14F-4D97-AF65-F5344CB8AC3E}">
        <p14:creationId xmlns:p14="http://schemas.microsoft.com/office/powerpoint/2010/main" val="3923368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19</a:t>
            </a:fld>
            <a:endParaRPr lang="en-US"/>
          </a:p>
        </p:txBody>
      </p:sp>
    </p:spTree>
    <p:extLst>
      <p:ext uri="{BB962C8B-B14F-4D97-AF65-F5344CB8AC3E}">
        <p14:creationId xmlns:p14="http://schemas.microsoft.com/office/powerpoint/2010/main" val="10196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21</a:t>
            </a:fld>
            <a:endParaRPr lang="en-US"/>
          </a:p>
        </p:txBody>
      </p:sp>
    </p:spTree>
    <p:extLst>
      <p:ext uri="{BB962C8B-B14F-4D97-AF65-F5344CB8AC3E}">
        <p14:creationId xmlns:p14="http://schemas.microsoft.com/office/powerpoint/2010/main" val="172654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31</a:t>
            </a:fld>
            <a:endParaRPr lang="en-US"/>
          </a:p>
        </p:txBody>
      </p:sp>
    </p:spTree>
    <p:extLst>
      <p:ext uri="{BB962C8B-B14F-4D97-AF65-F5344CB8AC3E}">
        <p14:creationId xmlns:p14="http://schemas.microsoft.com/office/powerpoint/2010/main" val="232046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But, a shift from 32-bit to 64-bit isn’t an automatic win</a:t>
            </a:r>
          </a:p>
          <a:p>
            <a:r>
              <a:rPr lang="en-US" dirty="0">
                <a:latin typeface="Arial" pitchFamily="34" charset="0"/>
              </a:rPr>
              <a:t>“Your pointers will get bigger; your alignment boundaries get bigger; your data is less dense; equivalent code is bigger.  You will fit less useful information into one cache line, code and data, and you will therefore take more cache misses.  Everything, but everything, will suffer.  Your processor's cache did not get bigger.  Even other programs on your system that have nothing to do with the code you’re running will suffer.  And you didn’t need the extra memory anyway.  So you got nothing.  Yay for speed-brakes.”</a:t>
            </a:r>
          </a:p>
          <a:p>
            <a:r>
              <a:rPr lang="en-US" dirty="0">
                <a:latin typeface="Arial" pitchFamily="34" charset="0"/>
              </a:rPr>
              <a:t>Rico </a:t>
            </a:r>
            <a:r>
              <a:rPr lang="en-US" dirty="0" err="1">
                <a:latin typeface="Arial" pitchFamily="34" charset="0"/>
              </a:rPr>
              <a:t>Mariani</a:t>
            </a:r>
            <a:r>
              <a:rPr lang="en-US" dirty="0">
                <a:latin typeface="Arial" pitchFamily="34" charset="0"/>
              </a:rPr>
              <a:t> (Microsoft) on why Visual Studio is still a 32-bit application</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32</a:t>
            </a:fld>
            <a:endParaRPr lang="en-US"/>
          </a:p>
        </p:txBody>
      </p:sp>
    </p:spTree>
    <p:extLst>
      <p:ext uri="{BB962C8B-B14F-4D97-AF65-F5344CB8AC3E}">
        <p14:creationId xmlns:p14="http://schemas.microsoft.com/office/powerpoint/2010/main" val="2706602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41E68-BF45-46B7-835A-CA6B5F7BC96A}" type="slidenum">
              <a:rPr lang="en-US"/>
              <a:pPr/>
              <a:t>40</a:t>
            </a:fld>
            <a:endParaRPr lang="en-US"/>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558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a:t>
            </a:fld>
            <a:endParaRPr lang="en-US"/>
          </a:p>
        </p:txBody>
      </p:sp>
    </p:spTree>
    <p:extLst>
      <p:ext uri="{BB962C8B-B14F-4D97-AF65-F5344CB8AC3E}">
        <p14:creationId xmlns:p14="http://schemas.microsoft.com/office/powerpoint/2010/main" val="318201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5E6B7-E3FD-4D7B-8EEF-C3EDA13F6FFC}" type="slidenum">
              <a:rPr lang="en-US"/>
              <a:pPr/>
              <a:t>42</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152526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57A82-C779-4DDA-9586-EEE1A87557DC}" type="slidenum">
              <a:rPr lang="en-US"/>
              <a:pPr/>
              <a:t>43</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754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in</a:t>
            </a:r>
            <a:r>
              <a:rPr lang="en-US" baseline="0" dirty="0"/>
              <a:t> the fifth edition of the book embedded/mobile have their own diagram</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44</a:t>
            </a:fld>
            <a:endParaRPr lang="en-US"/>
          </a:p>
        </p:txBody>
      </p:sp>
    </p:spTree>
    <p:extLst>
      <p:ext uri="{BB962C8B-B14F-4D97-AF65-F5344CB8AC3E}">
        <p14:creationId xmlns:p14="http://schemas.microsoft.com/office/powerpoint/2010/main" val="40649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48</a:t>
            </a:fld>
            <a:endParaRPr lang="en-US"/>
          </a:p>
        </p:txBody>
      </p:sp>
    </p:spTree>
    <p:extLst>
      <p:ext uri="{BB962C8B-B14F-4D97-AF65-F5344CB8AC3E}">
        <p14:creationId xmlns:p14="http://schemas.microsoft.com/office/powerpoint/2010/main" val="4088755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AGU: </a:t>
            </a:r>
            <a:r>
              <a:rPr lang="en-US" sz="1200" b="0" i="0" kern="1200" dirty="0">
                <a:solidFill>
                  <a:schemeClr val="tx1"/>
                </a:solidFill>
                <a:effectLst/>
                <a:latin typeface="Arial" pitchFamily="34" charset="0"/>
                <a:ea typeface="+mn-ea"/>
                <a:cs typeface="+mn-cs"/>
              </a:rPr>
              <a:t>Address generation</a:t>
            </a:r>
            <a:r>
              <a:rPr lang="en-US" sz="1200" b="0" i="0" kern="1200" baseline="0" dirty="0">
                <a:solidFill>
                  <a:schemeClr val="tx1"/>
                </a:solidFill>
                <a:effectLst/>
                <a:latin typeface="Arial" pitchFamily="34" charset="0"/>
                <a:ea typeface="+mn-ea"/>
                <a:cs typeface="+mn-cs"/>
              </a:rPr>
              <a:t> unit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52</a:t>
            </a:fld>
            <a:endParaRPr lang="en-US"/>
          </a:p>
        </p:txBody>
      </p:sp>
    </p:spTree>
    <p:extLst>
      <p:ext uri="{BB962C8B-B14F-4D97-AF65-F5344CB8AC3E}">
        <p14:creationId xmlns:p14="http://schemas.microsoft.com/office/powerpoint/2010/main" val="4146314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1290A-2C49-4E8A-91E6-D34C2C6C3305}" type="slidenum">
              <a:rPr lang="en-US"/>
              <a:pPr/>
              <a:t>54</a:t>
            </a:fld>
            <a:endParaRPr lang="en-US"/>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5293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7EF-235B-412C-8008-D346A7F9157E}" type="slidenum">
              <a:rPr lang="en-US"/>
              <a:pPr/>
              <a:t>56</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3457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3C19C7-4768-4A09-8C70-9C6BD5B70044}" type="slidenum">
              <a:rPr lang="en-US"/>
              <a:pPr/>
              <a:t>57</a:t>
            </a:fld>
            <a:endParaRPr lang="en-US"/>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56460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58</a:t>
            </a:fld>
            <a:endParaRPr lang="en-US"/>
          </a:p>
        </p:txBody>
      </p:sp>
    </p:spTree>
    <p:extLst>
      <p:ext uri="{BB962C8B-B14F-4D97-AF65-F5344CB8AC3E}">
        <p14:creationId xmlns:p14="http://schemas.microsoft.com/office/powerpoint/2010/main" val="3571059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For a Opteron 6276, TDP is 115 W.</a:t>
            </a:r>
          </a:p>
          <a:p>
            <a:r>
              <a:rPr lang="en-US" dirty="0"/>
              <a:t>The Thermal Design Power (TDP) is the average maximum power a processor can dissipate while running commercially available software. TDP is primarily used as a guideline for manufacturers of thermal solutions (</a:t>
            </a:r>
            <a:r>
              <a:rPr lang="en-US" dirty="0" err="1"/>
              <a:t>heatsinks</a:t>
            </a:r>
            <a:r>
              <a:rPr lang="en-US" dirty="0"/>
              <a:t>/fans, </a:t>
            </a:r>
            <a:r>
              <a:rPr lang="en-US" dirty="0" err="1"/>
              <a:t>etc</a:t>
            </a:r>
            <a:r>
              <a:rPr lang="en-US" dirty="0"/>
              <a:t>) which tells them how much heat their solution should dissipate. TDP is not the maximum power the CPU may generate - there may be periods of time when the CPU dissipates more power than designed, in which case either the CPU temperature will rise closer to the maximum, or special CPU circuitry will activate and add idle cycles or reduce CPU frequency with the intent of reducing the amount of generated power. </a:t>
            </a:r>
          </a:p>
          <a:p>
            <a:r>
              <a:rPr lang="en-US" dirty="0"/>
              <a:t>TDP is usually 20% - 30% lower than the </a:t>
            </a:r>
            <a:r>
              <a:rPr lang="en-US" dirty="0">
                <a:hlinkClick r:id="rId3"/>
              </a:rPr>
              <a:t>CPU maximum power dissipation</a:t>
            </a:r>
            <a:r>
              <a:rPr lang="en-US" dirty="0"/>
              <a:t>.</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60</a:t>
            </a:fld>
            <a:endParaRPr lang="en-US"/>
          </a:p>
        </p:txBody>
      </p:sp>
    </p:spTree>
    <p:extLst>
      <p:ext uri="{BB962C8B-B14F-4D97-AF65-F5344CB8AC3E}">
        <p14:creationId xmlns:p14="http://schemas.microsoft.com/office/powerpoint/2010/main" val="230703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a:t>
            </a:fld>
            <a:endParaRPr lang="en-US"/>
          </a:p>
        </p:txBody>
      </p:sp>
    </p:spTree>
    <p:extLst>
      <p:ext uri="{BB962C8B-B14F-4D97-AF65-F5344CB8AC3E}">
        <p14:creationId xmlns:p14="http://schemas.microsoft.com/office/powerpoint/2010/main" val="398323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61</a:t>
            </a:fld>
            <a:endParaRPr lang="en-US"/>
          </a:p>
        </p:txBody>
      </p:sp>
    </p:spTree>
    <p:extLst>
      <p:ext uri="{BB962C8B-B14F-4D97-AF65-F5344CB8AC3E}">
        <p14:creationId xmlns:p14="http://schemas.microsoft.com/office/powerpoint/2010/main" val="3075882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98446CC-0241-4009-BC98-BBF14F816E8F}" type="slidenum">
              <a:rPr lang="en-US"/>
              <a:pPr/>
              <a:t>62</a:t>
            </a:fld>
            <a:endParaRPr lang="en-US"/>
          </a:p>
        </p:txBody>
      </p:sp>
      <p:sp>
        <p:nvSpPr>
          <p:cNvPr id="987138" name="Rectangle 1026"/>
          <p:cNvSpPr>
            <a:spLocks noGrp="1" noRot="1" noChangeAspect="1" noChangeArrowheads="1" noTextEdit="1"/>
          </p:cNvSpPr>
          <p:nvPr>
            <p:ph type="sldImg"/>
          </p:nvPr>
        </p:nvSpPr>
        <p:spPr>
          <a:xfrm>
            <a:off x="2312988" y="525463"/>
            <a:ext cx="4672012" cy="2628900"/>
          </a:xfrm>
          <a:ln/>
        </p:spPr>
      </p:sp>
      <p:sp>
        <p:nvSpPr>
          <p:cNvPr id="987139" name="Rectangle 1027"/>
          <p:cNvSpPr>
            <a:spLocks noGrp="1" noChangeArrowheads="1"/>
          </p:cNvSpPr>
          <p:nvPr>
            <p:ph type="body" idx="1"/>
          </p:nvPr>
        </p:nvSpPr>
        <p:spPr>
          <a:xfrm>
            <a:off x="1238714" y="3330173"/>
            <a:ext cx="6818974" cy="3153984"/>
          </a:xfrm>
        </p:spPr>
        <p:txBody>
          <a:bodyPr/>
          <a:lstStyle/>
          <a:p>
            <a:r>
              <a:rPr lang="en-US" sz="1000" dirty="0"/>
              <a:t>Power wall + Memory wall + ILP wall </a:t>
            </a:r>
            <a:r>
              <a:rPr lang="en-US" sz="1000" dirty="0">
                <a:sym typeface="Wingdings" panose="05000000000000000000" pitchFamily="2" charset="2"/>
              </a:rPr>
              <a:t> BRICK wall</a:t>
            </a:r>
            <a:endParaRPr lang="en-US" sz="1000" dirty="0"/>
          </a:p>
        </p:txBody>
      </p:sp>
    </p:spTree>
    <p:extLst>
      <p:ext uri="{BB962C8B-B14F-4D97-AF65-F5344CB8AC3E}">
        <p14:creationId xmlns:p14="http://schemas.microsoft.com/office/powerpoint/2010/main" val="3872825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D8D13-FBCD-41C2-91D5-34E5CEA1999C}" type="slidenum">
              <a:rPr lang="en-US"/>
              <a:pPr/>
              <a:t>67</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60896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PHY: die-to-die [physical?] interconnect (see </a:t>
            </a:r>
            <a:r>
              <a:rPr lang="en-US" sz="900" dirty="0" smtClean="0">
                <a:hlinkClick r:id="rId3"/>
              </a:rPr>
              <a:t>https://www.synopsys.com/dw/ipdir.php?ds=dwc_die-to-die_phy</a:t>
            </a:r>
            <a:r>
              <a:rPr lang="en-US" sz="900" dirty="0" smtClean="0"/>
              <a:t>)</a:t>
            </a:r>
            <a:endParaRPr lang="en-US" sz="900" dirty="0"/>
          </a:p>
        </p:txBody>
      </p:sp>
      <p:sp>
        <p:nvSpPr>
          <p:cNvPr id="4" name="Slide Number Placeholder 3"/>
          <p:cNvSpPr>
            <a:spLocks noGrp="1"/>
          </p:cNvSpPr>
          <p:nvPr>
            <p:ph type="sldNum" sz="quarter" idx="10"/>
          </p:nvPr>
        </p:nvSpPr>
        <p:spPr/>
        <p:txBody>
          <a:bodyPr/>
          <a:lstStyle/>
          <a:p>
            <a:fld id="{FD610F1B-C815-4D63-837F-DE9BF80525A3}" type="slidenum">
              <a:rPr lang="en-US" smtClean="0"/>
              <a:t>70</a:t>
            </a:fld>
            <a:endParaRPr lang="en-US"/>
          </a:p>
        </p:txBody>
      </p:sp>
    </p:spTree>
    <p:extLst>
      <p:ext uri="{BB962C8B-B14F-4D97-AF65-F5344CB8AC3E}">
        <p14:creationId xmlns:p14="http://schemas.microsoft.com/office/powerpoint/2010/main" val="3858528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73</a:t>
            </a:fld>
            <a:endParaRPr lang="en-US"/>
          </a:p>
        </p:txBody>
      </p:sp>
    </p:spTree>
    <p:extLst>
      <p:ext uri="{BB962C8B-B14F-4D97-AF65-F5344CB8AC3E}">
        <p14:creationId xmlns:p14="http://schemas.microsoft.com/office/powerpoint/2010/main" val="3959711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[Colin] NVIDIA has been moving to GDDR6 due to performance-limiting heat dissipation problems with stacked memory</a:t>
            </a:r>
          </a:p>
          <a:p>
            <a:r>
              <a:rPr lang="en-US" sz="1200" kern="1200" dirty="0">
                <a:solidFill>
                  <a:schemeClr val="tx1"/>
                </a:solidFill>
                <a:effectLst/>
                <a:latin typeface="+mn-lt"/>
                <a:ea typeface="+mn-ea"/>
                <a:cs typeface="+mn-cs"/>
              </a:rPr>
              <a:t>[Colin] Cost of</a:t>
            </a:r>
            <a:r>
              <a:rPr lang="en-US" sz="1200" kern="1200" baseline="0" dirty="0">
                <a:solidFill>
                  <a:schemeClr val="tx1"/>
                </a:solidFill>
                <a:effectLst/>
                <a:latin typeface="+mn-lt"/>
                <a:ea typeface="+mn-ea"/>
                <a:cs typeface="+mn-cs"/>
              </a:rPr>
              <a:t> HBM manufacturing very high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74</a:t>
            </a:fld>
            <a:endParaRPr lang="en-US"/>
          </a:p>
        </p:txBody>
      </p:sp>
    </p:spTree>
    <p:extLst>
      <p:ext uri="{BB962C8B-B14F-4D97-AF65-F5344CB8AC3E}">
        <p14:creationId xmlns:p14="http://schemas.microsoft.com/office/powerpoint/2010/main" val="376394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Even intel is having problems going down in process technologies. 10nm was delayed until the second half of 2017. </a:t>
            </a:r>
            <a:r>
              <a:rPr lang="en-US" baseline="0" dirty="0" err="1"/>
              <a:t>Broadwell</a:t>
            </a:r>
            <a:r>
              <a:rPr lang="en-US" baseline="0" dirty="0"/>
              <a:t> didn’t have good yields, they never released a desktop version (only laptop) and went straight to </a:t>
            </a:r>
            <a:r>
              <a:rPr lang="en-US" baseline="0" dirty="0" err="1"/>
              <a:t>skylake</a:t>
            </a:r>
            <a:r>
              <a:rPr lang="en-US" baseline="0" dirty="0"/>
              <a:t> for desktop CPUs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76</a:t>
            </a:fld>
            <a:endParaRPr lang="en-US"/>
          </a:p>
        </p:txBody>
      </p:sp>
    </p:spTree>
    <p:extLst>
      <p:ext uri="{BB962C8B-B14F-4D97-AF65-F5344CB8AC3E}">
        <p14:creationId xmlns:p14="http://schemas.microsoft.com/office/powerpoint/2010/main" val="3385982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B3CC7-953A-40B4-B1CA-2BB392010984}" type="slidenum">
              <a:rPr lang="en-US"/>
              <a:pPr/>
              <a:t>77</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0492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kern="1200" dirty="0">
                <a:solidFill>
                  <a:schemeClr val="tx1"/>
                </a:solidFill>
                <a:effectLst/>
                <a:latin typeface="Arial" pitchFamily="34" charset="0"/>
                <a:ea typeface="+mn-ea"/>
                <a:cs typeface="+mn-cs"/>
              </a:rPr>
              <a:t>Direct</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Media</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Interface</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DMI</a:t>
            </a:r>
            <a:r>
              <a:rPr lang="en-US" sz="800" b="0" i="0" kern="1200" dirty="0">
                <a:solidFill>
                  <a:schemeClr val="tx1"/>
                </a:solidFill>
                <a:effectLst/>
                <a:latin typeface="Arial" pitchFamily="34" charset="0"/>
                <a:ea typeface="+mn-ea"/>
                <a:cs typeface="+mn-cs"/>
              </a:rPr>
              <a:t>) is the link between the </a:t>
            </a:r>
            <a:r>
              <a:rPr lang="en-US" sz="800" b="0" i="0" kern="1200" dirty="0" err="1">
                <a:solidFill>
                  <a:schemeClr val="tx1"/>
                </a:solidFill>
                <a:effectLst/>
                <a:latin typeface="Arial" pitchFamily="34" charset="0"/>
                <a:ea typeface="+mn-ea"/>
                <a:cs typeface="+mn-cs"/>
              </a:rPr>
              <a:t>northbridge</a:t>
            </a:r>
            <a:r>
              <a:rPr lang="en-US" sz="800" b="0" i="0" kern="1200" dirty="0">
                <a:solidFill>
                  <a:schemeClr val="tx1"/>
                </a:solidFill>
                <a:effectLst/>
                <a:latin typeface="Arial" pitchFamily="34" charset="0"/>
                <a:ea typeface="+mn-ea"/>
                <a:cs typeface="+mn-cs"/>
              </a:rPr>
              <a:t> and </a:t>
            </a:r>
            <a:r>
              <a:rPr lang="en-US" sz="800" b="0" i="0" kern="1200" dirty="0" err="1">
                <a:solidFill>
                  <a:schemeClr val="tx1"/>
                </a:solidFill>
                <a:effectLst/>
                <a:latin typeface="Arial" pitchFamily="34" charset="0"/>
                <a:ea typeface="+mn-ea"/>
                <a:cs typeface="+mn-cs"/>
              </a:rPr>
              <a:t>southbridge</a:t>
            </a:r>
            <a:r>
              <a:rPr lang="en-US" sz="800" b="0" i="0" kern="1200" dirty="0">
                <a:solidFill>
                  <a:schemeClr val="tx1"/>
                </a:solidFill>
                <a:effectLst/>
                <a:latin typeface="Arial" pitchFamily="34" charset="0"/>
                <a:ea typeface="+mn-ea"/>
                <a:cs typeface="+mn-cs"/>
              </a:rPr>
              <a:t> on a computer motherboard</a:t>
            </a:r>
            <a:endParaRPr lang="en-US" sz="8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79</a:t>
            </a:fld>
            <a:endParaRPr lang="en-US"/>
          </a:p>
        </p:txBody>
      </p:sp>
    </p:spTree>
    <p:extLst>
      <p:ext uri="{BB962C8B-B14F-4D97-AF65-F5344CB8AC3E}">
        <p14:creationId xmlns:p14="http://schemas.microsoft.com/office/powerpoint/2010/main" val="502286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80</a:t>
            </a:fld>
            <a:endParaRPr lang="en-US"/>
          </a:p>
        </p:txBody>
      </p:sp>
    </p:spTree>
    <p:extLst>
      <p:ext uri="{BB962C8B-B14F-4D97-AF65-F5344CB8AC3E}">
        <p14:creationId xmlns:p14="http://schemas.microsoft.com/office/powerpoint/2010/main" val="358936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r>
              <a:rPr lang="en-US" dirty="0"/>
              <a:t>hardware (</a:t>
            </a:r>
            <a:r>
              <a:rPr lang="en-US" b="1" dirty="0"/>
              <a:t>MMU</a:t>
            </a:r>
            <a:r>
              <a:rPr lang="en-US" dirty="0"/>
              <a:t>:</a:t>
            </a:r>
            <a:r>
              <a:rPr lang="en-US" baseline="0" dirty="0"/>
              <a:t> memory management unit) converts virtual </a:t>
            </a:r>
            <a:r>
              <a:rPr lang="en-US" baseline="0" dirty="0" smtClean="0"/>
              <a:t>addresses </a:t>
            </a:r>
            <a:r>
              <a:rPr lang="en-US" baseline="0" dirty="0"/>
              <a:t>into physical addresses</a:t>
            </a:r>
          </a:p>
          <a:p>
            <a:pPr marL="174913" indent="-174913">
              <a:buFont typeface="Arial" panose="020B0604020202020204" pitchFamily="34" charset="0"/>
              <a:buChar char="•"/>
            </a:pPr>
            <a:r>
              <a:rPr lang="en-US" b="1" baseline="0" dirty="0"/>
              <a:t>OS provides support for paging</a:t>
            </a:r>
            <a:r>
              <a:rPr lang="en-US" baseline="0" dirty="0"/>
              <a:t> (conceptually using more memory than physically available)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a:t>
            </a:fld>
            <a:endParaRPr lang="en-US"/>
          </a:p>
        </p:txBody>
      </p:sp>
    </p:spTree>
    <p:extLst>
      <p:ext uri="{BB962C8B-B14F-4D97-AF65-F5344CB8AC3E}">
        <p14:creationId xmlns:p14="http://schemas.microsoft.com/office/powerpoint/2010/main" val="2366924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0A092-ECCD-4662-9DE3-34C6E8C68C4F}" type="slidenum">
              <a:rPr lang="en-US"/>
              <a:pPr/>
              <a:t>84</a:t>
            </a:fld>
            <a:endParaRPr 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429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C4D61-A729-4433-A159-887753664F0E}" type="slidenum">
              <a:rPr lang="en-US"/>
              <a:pPr/>
              <a:t>85</a:t>
            </a:fld>
            <a:endParaRPr lang="en-US"/>
          </a:p>
        </p:txBody>
      </p:sp>
      <p:sp>
        <p:nvSpPr>
          <p:cNvPr id="261122" name="Rectangle 2"/>
          <p:cNvSpPr>
            <a:spLocks noGrp="1" noRot="1" noChangeAspect="1" noChangeArrowheads="1" noTextEdit="1"/>
          </p:cNvSpPr>
          <p:nvPr>
            <p:ph type="sldImg"/>
          </p:nvPr>
        </p:nvSpPr>
        <p:spPr>
          <a:xfrm>
            <a:off x="2363788" y="547688"/>
            <a:ext cx="4875212" cy="2743200"/>
          </a:xfrm>
          <a:ln/>
        </p:spPr>
      </p:sp>
      <p:sp>
        <p:nvSpPr>
          <p:cNvPr id="261123" name="Rectangle 3"/>
          <p:cNvSpPr>
            <a:spLocks noGrp="1" noChangeArrowheads="1"/>
          </p:cNvSpPr>
          <p:nvPr>
            <p:ph type="body" idx="1"/>
          </p:nvPr>
        </p:nvSpPr>
        <p:spPr>
          <a:xfrm>
            <a:off x="960541" y="3474964"/>
            <a:ext cx="7680127" cy="3291114"/>
          </a:xfrm>
        </p:spPr>
        <p:txBody>
          <a:bodyPr/>
          <a:lstStyle/>
          <a:p>
            <a:endParaRPr lang="en-US" baseline="0" dirty="0"/>
          </a:p>
        </p:txBody>
      </p:sp>
    </p:spTree>
    <p:extLst>
      <p:ext uri="{BB962C8B-B14F-4D97-AF65-F5344CB8AC3E}">
        <p14:creationId xmlns:p14="http://schemas.microsoft.com/office/powerpoint/2010/main" val="381983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a:t>
            </a:fld>
            <a:endParaRPr lang="en-US"/>
          </a:p>
        </p:txBody>
      </p:sp>
    </p:spTree>
    <p:extLst>
      <p:ext uri="{BB962C8B-B14F-4D97-AF65-F5344CB8AC3E}">
        <p14:creationId xmlns:p14="http://schemas.microsoft.com/office/powerpoint/2010/main" val="61584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Ignore </a:t>
            </a:r>
            <a:r>
              <a:rPr lang="en-US" dirty="0"/>
              <a:t>for the moment the messiness</a:t>
            </a:r>
            <a:r>
              <a:rPr lang="en-US" baseline="0" dirty="0"/>
              <a:t> of the physical memory and concentrate on how the “pristine” layout of the virtual memory is seen by a process.</a:t>
            </a:r>
          </a:p>
          <a:p>
            <a:r>
              <a:rPr lang="en-US" baseline="0" dirty="0" smtClean="0"/>
              <a:t>Each </a:t>
            </a:r>
            <a:r>
              <a:rPr lang="en-US" baseline="0" dirty="0"/>
              <a:t>process partitions its virtual memory layout in several segments as shown here.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10</a:t>
            </a:fld>
            <a:endParaRPr lang="en-US"/>
          </a:p>
        </p:txBody>
      </p:sp>
    </p:spTree>
    <p:extLst>
      <p:ext uri="{BB962C8B-B14F-4D97-AF65-F5344CB8AC3E}">
        <p14:creationId xmlns:p14="http://schemas.microsoft.com/office/powerpoint/2010/main" val="189606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Reasons for the stack: you don’t know how many times a function is called.</a:t>
            </a:r>
            <a:r>
              <a:rPr lang="en-US" baseline="0" dirty="0" smtClean="0"/>
              <a:t> The function needs to place its data somewhere, right? It’s like a hidden </a:t>
            </a:r>
            <a:r>
              <a:rPr lang="en-US" baseline="0" dirty="0" err="1" smtClean="0"/>
              <a:t>malloc</a:t>
            </a:r>
            <a:r>
              <a:rPr lang="en-US" baseline="0" dirty="0" smtClean="0"/>
              <a:t> followed by a copying the arguments (a and b, above) in this memory, which will also be hit by t1, t2, etc.</a:t>
            </a:r>
            <a:endParaRPr lang="en-US" dirty="0" smtClean="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11</a:t>
            </a:fld>
            <a:endParaRPr lang="en-US"/>
          </a:p>
        </p:txBody>
      </p:sp>
    </p:spTree>
    <p:extLst>
      <p:ext uri="{BB962C8B-B14F-4D97-AF65-F5344CB8AC3E}">
        <p14:creationId xmlns:p14="http://schemas.microsoft.com/office/powerpoint/2010/main" val="237400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MMU’s job: Translating between virtual addresses and physical addresses.  This is done through a so-called </a:t>
            </a:r>
            <a:r>
              <a:rPr lang="en-US" b="1" dirty="0"/>
              <a:t>Page Table</a:t>
            </a:r>
          </a:p>
          <a:p>
            <a:endParaRPr lang="en-US" b="1" dirty="0"/>
          </a:p>
          <a:p>
            <a:r>
              <a:rPr lang="en-US" b="0" dirty="0"/>
              <a:t>To see how</a:t>
            </a:r>
            <a:r>
              <a:rPr lang="en-US" b="0" baseline="0" dirty="0"/>
              <a:t> the PT works, let’s first </a:t>
            </a:r>
            <a:r>
              <a:rPr lang="en-US" b="1" baseline="0" dirty="0"/>
              <a:t>dissect a virtual memory address</a:t>
            </a:r>
            <a:r>
              <a:rPr lang="en-US" b="0" baseline="0" dirty="0"/>
              <a:t>…</a:t>
            </a:r>
            <a:endParaRPr lang="en-US" b="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12</a:t>
            </a:fld>
            <a:endParaRPr lang="en-US"/>
          </a:p>
        </p:txBody>
      </p:sp>
    </p:spTree>
    <p:extLst>
      <p:ext uri="{BB962C8B-B14F-4D97-AF65-F5344CB8AC3E}">
        <p14:creationId xmlns:p14="http://schemas.microsoft.com/office/powerpoint/2010/main" val="1658423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13</a:t>
            </a:fld>
            <a:endParaRPr lang="en-US"/>
          </a:p>
        </p:txBody>
      </p:sp>
    </p:spTree>
    <p:extLst>
      <p:ext uri="{BB962C8B-B14F-4D97-AF65-F5344CB8AC3E}">
        <p14:creationId xmlns:p14="http://schemas.microsoft.com/office/powerpoint/2010/main" val="164180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466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NUL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ctwatch.org/quarterly/articles/2007/02/the-many-core-inflection-point-for-mass-market-computer-system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5.emf"/></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image" Target="../media/image1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hyperlink" Target="http://www.realworldtech.com/haswell-cpu/"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18.xml"/><Relationship Id="rId4" Type="http://schemas.openxmlformats.org/officeDocument/2006/relationships/image" Target="../media/image30.emf"/></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29.png"/><Relationship Id="rId4" Type="http://schemas.openxmlformats.org/officeDocument/2006/relationships/image" Target="../media/image33.emf"/></Relationships>
</file>

<file path=ppt/slides/_rels/slide7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Nvidia_Tesla"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hyperlink" Target="https://ark.intel.com/products/120496/Intel-Xeon-Platinum-8180-Processor-38-5M-Cache-2-50-GHz-" TargetMode="External"/><Relationship Id="rId5" Type="http://schemas.openxmlformats.org/officeDocument/2006/relationships/hyperlink" Target="https://en.wikichip.org/wiki/intel/xeon_platinum/8180" TargetMode="External"/><Relationship Id="rId4" Type="http://schemas.openxmlformats.org/officeDocument/2006/relationships/hyperlink" Target="https://www.techpowerup.com/gpu-specs/tesla-v100-sxm2-32-gb.c3185"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07</a:t>
            </a:r>
          </a:p>
          <a:p>
            <a:r>
              <a:rPr lang="en-US" dirty="0"/>
              <a:t>02/05/2019</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Virtual Memory: </a:t>
            </a:r>
            <a:r>
              <a:rPr lang="en-US" dirty="0" smtClean="0"/>
              <a:t>the anatomy of a </a:t>
            </a:r>
            <a:r>
              <a:rPr lang="en-US" dirty="0" smtClean="0">
                <a:solidFill>
                  <a:srgbClr val="FFC000"/>
                </a:solidFill>
              </a:rPr>
              <a:t>living</a:t>
            </a:r>
            <a:r>
              <a:rPr lang="en-US" dirty="0" smtClean="0"/>
              <a:t> thing</a:t>
            </a:r>
            <a:br>
              <a:rPr lang="en-US" dirty="0" smtClean="0"/>
            </a:br>
            <a:r>
              <a:rPr lang="en-US" sz="2200" dirty="0" smtClean="0"/>
              <a:t>[How perceived by compiler &amp; runtime]</a:t>
            </a:r>
            <a:endParaRPr lang="en-US"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10</a:t>
            </a:fld>
            <a:endParaRPr lang="en-US"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9657492" y="2764305"/>
                <a:ext cx="988797" cy="430887"/>
              </a:xfrm>
              <a:prstGeom prst="rect">
                <a:avLst/>
              </a:prstGeom>
            </p:spPr>
            <p:txBody>
              <a:bodyPr wrap="none">
                <a:spAutoFit/>
              </a:bodyPr>
              <a:lstStyle/>
              <a:p>
                <a14:m>
                  <m:oMath xmlns:m="http://schemas.openxmlformats.org/officeDocument/2006/math">
                    <m:sSup>
                      <m:sSupPr>
                        <m:ctrlPr>
                          <a:rPr lang="en-US" sz="1100" i="1" dirty="0" smtClean="0">
                            <a:solidFill>
                              <a:srgbClr val="0070C0"/>
                            </a:solidFill>
                            <a:latin typeface="Cambria Math" panose="02040503050406030204" pitchFamily="18" charset="0"/>
                          </a:rPr>
                        </m:ctrlPr>
                      </m:sSupPr>
                      <m:e>
                        <m:r>
                          <a:rPr lang="en-US" sz="1100" i="1" dirty="0" smtClean="0">
                            <a:solidFill>
                              <a:srgbClr val="0070C0"/>
                            </a:solidFill>
                            <a:latin typeface="Cambria Math" panose="02040503050406030204" pitchFamily="18" charset="0"/>
                          </a:rPr>
                          <m:t>2</m:t>
                        </m:r>
                      </m:e>
                      <m:sup>
                        <m:r>
                          <a:rPr lang="en-US" sz="1100" i="1" dirty="0" smtClean="0">
                            <a:solidFill>
                              <a:srgbClr val="0070C0"/>
                            </a:solidFill>
                            <a:latin typeface="Cambria Math" panose="02040503050406030204" pitchFamily="18" charset="0"/>
                          </a:rPr>
                          <m:t>32</m:t>
                        </m:r>
                      </m:sup>
                    </m:sSup>
                  </m:oMath>
                </a14:m>
                <a:r>
                  <a:rPr lang="en-US" sz="1100" dirty="0">
                    <a:solidFill>
                      <a:srgbClr val="0070C0"/>
                    </a:solidFill>
                  </a:rPr>
                  <a:t> addresses</a:t>
                </a:r>
                <a:br>
                  <a:rPr lang="en-US" sz="1100" dirty="0">
                    <a:solidFill>
                      <a:srgbClr val="0070C0"/>
                    </a:solidFill>
                  </a:rPr>
                </a:br>
                <a:r>
                  <a:rPr lang="en-US" sz="1100" dirty="0">
                    <a:solidFill>
                      <a:srgbClr val="0070C0"/>
                    </a:solidFill>
                  </a:rPr>
                  <a:t>(32 bit OS)</a:t>
                </a:r>
              </a:p>
            </p:txBody>
          </p:sp>
        </mc:Choice>
        <mc:Fallback xmlns="">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38532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74884" y="1306630"/>
            <a:ext cx="8229600" cy="762000"/>
          </a:xfrm>
        </p:spPr>
        <p:txBody>
          <a:bodyPr>
            <a:normAutofit fontScale="92500" lnSpcReduction="20000"/>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a:t>
            </a:r>
            <a:r>
              <a:rPr lang="en-US" sz="2000" dirty="0" smtClean="0"/>
              <a:t>frame</a:t>
            </a:r>
          </a:p>
          <a:p>
            <a:pPr lvl="1"/>
            <a:r>
              <a:rPr lang="en-US" sz="1600" dirty="0" smtClean="0"/>
              <a:t>Should the function bar be called, this is how the stack should be pushed</a:t>
            </a:r>
          </a:p>
          <a:p>
            <a:pPr lvl="1"/>
            <a:r>
              <a:rPr lang="en-US" sz="1600" dirty="0" smtClean="0"/>
              <a:t>A “pop” operation is the opposite, it shrinks the stack</a:t>
            </a:r>
            <a:endParaRPr lang="en-US" sz="1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04A7C484-7E24-447E-8CB0-5149A4D34DEF}" type="slidenum">
              <a:rPr lang="en-US" altLang="en-US" smtClean="0"/>
              <a:pPr/>
              <a:t>11</a:t>
            </a:fld>
            <a:endParaRPr lang="en-US" altLang="en-US"/>
          </a:p>
        </p:txBody>
      </p:sp>
      <p:sp>
        <p:nvSpPr>
          <p:cNvPr id="4" name="Rectangle 3"/>
          <p:cNvSpPr/>
          <p:nvPr/>
        </p:nvSpPr>
        <p:spPr>
          <a:xfrm>
            <a:off x="472816" y="3654562"/>
            <a:ext cx="2411238" cy="430887"/>
          </a:xfrm>
          <a:prstGeom prst="rect">
            <a:avLst/>
          </a:prstGeom>
        </p:spPr>
        <p:txBody>
          <a:bodyPr wrap="none">
            <a:spAutoFit/>
          </a:bodyPr>
          <a:lstStyle/>
          <a:p>
            <a:pPr algn="r"/>
            <a:r>
              <a:rPr lang="en-US" sz="1100" dirty="0" smtClean="0"/>
              <a:t>This is where the top of the stack used </a:t>
            </a:r>
            <a:br>
              <a:rPr lang="en-US" sz="1100" dirty="0" smtClean="0"/>
            </a:br>
            <a:r>
              <a:rPr lang="en-US" sz="1100" dirty="0" smtClean="0"/>
              <a:t>to be before function </a:t>
            </a:r>
            <a:r>
              <a:rPr lang="en-US" sz="1100" b="1" dirty="0" smtClean="0">
                <a:solidFill>
                  <a:srgbClr val="0070C0"/>
                </a:solidFill>
                <a:latin typeface="Consolas" panose="020B0609020204030204" pitchFamily="49" charset="0"/>
              </a:rPr>
              <a:t>bar</a:t>
            </a:r>
            <a:r>
              <a:rPr lang="en-US" sz="1100" dirty="0" smtClean="0"/>
              <a:t> was called</a:t>
            </a:r>
            <a:endParaRPr lang="en-US" sz="1100" dirty="0"/>
          </a:p>
        </p:txBody>
      </p:sp>
      <p:cxnSp>
        <p:nvCxnSpPr>
          <p:cNvPr id="7" name="Straight Arrow Connector 6"/>
          <p:cNvCxnSpPr/>
          <p:nvPr/>
        </p:nvCxnSpPr>
        <p:spPr>
          <a:xfrm>
            <a:off x="2884054" y="3870005"/>
            <a:ext cx="1283685" cy="312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967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 The Page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smtClean="0"/>
              </a:p>
              <a:p>
                <a:endParaRPr lang="en-US" sz="2000" dirty="0"/>
              </a:p>
              <a:p>
                <a:r>
                  <a:rPr lang="en-US" sz="2000" dirty="0"/>
                  <a:t>Virtual memory allows the processor to work in a virtual world in which each process, when run by the processor, seems to have exclusive access to a very large memory </a:t>
                </a:r>
                <a:r>
                  <a:rPr lang="en-US" sz="2000" dirty="0" smtClean="0"/>
                  <a:t>space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32</m:t>
                        </m:r>
                      </m:sup>
                    </m:sSup>
                  </m:oMath>
                </a14:m>
                <a:r>
                  <a:rPr lang="en-US" sz="2000" dirty="0" smtClean="0"/>
                  <a:t>, addresses, that is)</a:t>
                </a:r>
                <a:endParaRPr lang="en-US" sz="2000" dirty="0"/>
              </a:p>
              <a:p>
                <a:endParaRPr lang="en-US" sz="2000" dirty="0"/>
              </a:p>
              <a:p>
                <a:endParaRPr lang="en-US" sz="2000" dirty="0"/>
              </a:p>
              <a:p>
                <a:endParaRPr lang="en-US" sz="2000" dirty="0"/>
              </a:p>
              <a:p>
                <a:r>
                  <a:rPr lang="en-US" sz="2000" dirty="0"/>
                  <a:t>This virtual world is connected back to, or mapped back into, the physical memory through a Page </a:t>
                </a:r>
                <a:r>
                  <a:rPr lang="en-US" sz="2000" dirty="0" smtClean="0"/>
                  <a:t>Table (PT)</a:t>
                </a:r>
                <a:endParaRPr lang="en-US" sz="2000" dirty="0"/>
              </a:p>
              <a:p>
                <a:pPr lvl="1"/>
                <a:r>
                  <a:rPr lang="en-US" sz="1600" dirty="0"/>
                  <a:t>This is one level of indirection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12</a:t>
            </a:fld>
            <a:endParaRPr lang="en-US" altLang="en-US"/>
          </a:p>
        </p:txBody>
      </p:sp>
    </p:spTree>
    <p:extLst>
      <p:ext uri="{BB962C8B-B14F-4D97-AF65-F5344CB8AC3E}">
        <p14:creationId xmlns:p14="http://schemas.microsoft.com/office/powerpoint/2010/main" val="565804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A virtual address </a:t>
                </a:r>
                <a:r>
                  <a:rPr lang="en-US" sz="2000" dirty="0" smtClean="0"/>
                  <a:t>split into two </a:t>
                </a:r>
                <a:r>
                  <a:rPr lang="en-US" sz="2000" dirty="0"/>
                  <a:t>parts (another </a:t>
                </a:r>
                <a:r>
                  <a:rPr lang="en-US" sz="2000" dirty="0" smtClean="0"/>
                  <a:t>case of </a:t>
                </a:r>
                <a:r>
                  <a:rPr lang="en-US" sz="2000" dirty="0"/>
                  <a:t>address </a:t>
                </a:r>
                <a:r>
                  <a:rPr lang="en-US" sz="2000" dirty="0" smtClean="0"/>
                  <a:t>splitting, like for caches, when we split </a:t>
                </a:r>
                <a:r>
                  <a:rPr lang="en-US" sz="2000" b="1" dirty="0" smtClean="0"/>
                  <a:t>3</a:t>
                </a:r>
                <a:r>
                  <a:rPr lang="en-US" sz="2000" dirty="0" smtClean="0"/>
                  <a:t> ways): </a:t>
                </a:r>
                <a:endParaRPr lang="en-US" sz="2000" dirty="0"/>
              </a:p>
              <a:p>
                <a:pPr lvl="1"/>
                <a:r>
                  <a:rPr lang="en-US" sz="1800" dirty="0"/>
                  <a:t>The page number</a:t>
                </a:r>
              </a:p>
              <a:p>
                <a:pPr lvl="1"/>
                <a:r>
                  <a:rPr lang="en-US" sz="1800" dirty="0"/>
                  <a:t>The offset</a:t>
                </a:r>
              </a:p>
              <a:p>
                <a:r>
                  <a:rPr lang="en-US" sz="2000" dirty="0"/>
                  <a:t>Example below assumes a 32-bit OS with virtual pages of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04A7C484-7E24-447E-8CB0-5149A4D34DEF}" type="slidenum">
              <a:rPr lang="en-US" altLang="en-US" smtClean="0"/>
              <a:pPr/>
              <a:t>13</a:t>
            </a:fld>
            <a:endParaRPr lang="en-US" altLang="en-US" dirty="0"/>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r>
                <a:rPr lang="en-US" sz="1400" dirty="0">
                  <a:latin typeface="Segoe UI Semibold" panose="020B0702040204020203" pitchFamily="34" charset="0"/>
                </a:rPr>
                <a:t>[physical memory]</a:t>
              </a:r>
            </a:p>
          </p:txBody>
        </p:sp>
      </p:grpSp>
    </p:spTree>
    <p:extLst>
      <p:ext uri="{BB962C8B-B14F-4D97-AF65-F5344CB8AC3E}">
        <p14:creationId xmlns:p14="http://schemas.microsoft.com/office/powerpoint/2010/main" val="17582307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p:sp>
        <p:nvSpPr>
          <p:cNvPr id="3" name="Content Placeholder 2"/>
          <p:cNvSpPr>
            <a:spLocks noGrp="1"/>
          </p:cNvSpPr>
          <p:nvPr>
            <p:ph idx="1"/>
          </p:nvPr>
        </p:nvSpPr>
        <p:spPr/>
        <p:txBody>
          <a:bodyPr/>
          <a:lstStyle/>
          <a:p>
            <a:endParaRPr lang="en-US" dirty="0"/>
          </a:p>
          <a:p>
            <a:endParaRPr lang="en-US" dirty="0"/>
          </a:p>
          <a:p>
            <a:r>
              <a:rPr lang="en-US" dirty="0"/>
              <a:t>A </a:t>
            </a:r>
            <a:r>
              <a:rPr lang="en-US" dirty="0">
                <a:solidFill>
                  <a:srgbClr val="0070C0"/>
                </a:solidFill>
              </a:rPr>
              <a:t>page of virtual memory</a:t>
            </a:r>
            <a:r>
              <a:rPr lang="en-US" dirty="0"/>
              <a:t> corresponds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cache block (line)</a:t>
            </a:r>
          </a:p>
          <a:p>
            <a:endParaRPr lang="en-US" dirty="0"/>
          </a:p>
          <a:p>
            <a:r>
              <a:rPr lang="en-US" dirty="0"/>
              <a:t>2</a:t>
            </a:r>
            <a:r>
              <a:rPr lang="en-US" baseline="30000" dirty="0"/>
              <a:t>12</a:t>
            </a:r>
            <a:r>
              <a:rPr lang="en-US" dirty="0"/>
              <a:t>=4096: 12 bits of the address are sufficient to relatively position each byte in a page</a:t>
            </a:r>
          </a:p>
          <a:p>
            <a:pPr lvl="1"/>
            <a:r>
              <a:rPr lang="en-US" dirty="0"/>
              <a:t>Bits marked 0 through 11 on the previous slide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14</a:t>
            </a:fld>
            <a:endParaRPr lang="en-US" altLang="en-US"/>
          </a:p>
        </p:txBody>
      </p:sp>
    </p:spTree>
    <p:extLst>
      <p:ext uri="{BB962C8B-B14F-4D97-AF65-F5344CB8AC3E}">
        <p14:creationId xmlns:p14="http://schemas.microsoft.com/office/powerpoint/2010/main" val="4214698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Translation Process</a:t>
            </a:r>
          </a:p>
        </p:txBody>
      </p:sp>
      <p:sp>
        <p:nvSpPr>
          <p:cNvPr id="3" name="Content Placeholder 2"/>
          <p:cNvSpPr>
            <a:spLocks noGrp="1"/>
          </p:cNvSpPr>
          <p:nvPr>
            <p:ph sz="half" idx="1"/>
          </p:nvPr>
        </p:nvSpPr>
        <p:spPr/>
        <p:txBody>
          <a:bodyPr/>
          <a:lstStyle/>
          <a:p>
            <a:endParaRPr lang="en-US" kern="0" dirty="0"/>
          </a:p>
          <a:p>
            <a:endParaRPr lang="en-US" kern="0" dirty="0"/>
          </a:p>
          <a:p>
            <a:r>
              <a:rPr lang="en-US" kern="0" dirty="0"/>
              <a:t>Example: imagine that  your physical memory is 2 GB</a:t>
            </a:r>
            <a:br>
              <a:rPr lang="en-US" kern="0" dirty="0"/>
            </a:br>
            <a:endParaRPr lang="en-US" kern="0" dirty="0"/>
          </a:p>
          <a:p>
            <a:r>
              <a:rPr lang="en-US" kern="0" dirty="0"/>
              <a:t>The physical address has 31 bits: 2</a:t>
            </a:r>
            <a:r>
              <a:rPr lang="en-US" kern="0" baseline="30000" dirty="0"/>
              <a:t>31</a:t>
            </a:r>
            <a:r>
              <a:rPr lang="en-US" kern="0" dirty="0"/>
              <a:t>=2GB</a:t>
            </a:r>
            <a:br>
              <a:rPr lang="en-US" kern="0" dirty="0"/>
            </a:br>
            <a:endParaRPr lang="en-US" kern="0" dirty="0"/>
          </a:p>
          <a:p>
            <a:r>
              <a:rPr lang="en-US" kern="0" dirty="0"/>
              <a:t>Then the page table converts the bits 12 through 31 of the virtual address into bits 12 through 30 of the physical address</a:t>
            </a:r>
          </a:p>
          <a:p>
            <a:endParaRPr lang="en-US" dirty="0"/>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15</a:t>
            </a:fld>
            <a:endParaRPr lang="en-US" alt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678" y="1059578"/>
            <a:ext cx="4389331" cy="5506616"/>
          </a:xfrm>
          <a:prstGeom prst="rect">
            <a:avLst/>
          </a:prstGeom>
        </p:spPr>
      </p:pic>
    </p:spTree>
    <p:extLst>
      <p:ext uri="{BB962C8B-B14F-4D97-AF65-F5344CB8AC3E}">
        <p14:creationId xmlns:p14="http://schemas.microsoft.com/office/powerpoint/2010/main" val="2440782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Comments on the Page </a:t>
            </a:r>
            <a:r>
              <a:rPr lang="en-US" dirty="0" smtClean="0"/>
              <a:t>Table (PT): Preamble </a:t>
            </a:r>
            <a:r>
              <a:rPr lang="en-US" dirty="0"/>
              <a:t>to TLB</a:t>
            </a:r>
          </a:p>
        </p:txBody>
      </p:sp>
      <p:sp>
        <p:nvSpPr>
          <p:cNvPr id="3" name="Content Placeholder 2"/>
          <p:cNvSpPr>
            <a:spLocks noGrp="1"/>
          </p:cNvSpPr>
          <p:nvPr>
            <p:ph idx="1"/>
          </p:nvPr>
        </p:nvSpPr>
        <p:spPr/>
        <p:txBody>
          <a:bodyPr/>
          <a:lstStyle/>
          <a:p>
            <a:endParaRPr lang="en-US" sz="1800" dirty="0"/>
          </a:p>
          <a:p>
            <a:endParaRPr lang="en-US" sz="1800" dirty="0"/>
          </a:p>
          <a:p>
            <a:r>
              <a:rPr lang="en-US" sz="1800" dirty="0"/>
              <a:t>Page table enables the </a:t>
            </a:r>
            <a:r>
              <a:rPr lang="en-US" sz="1800" dirty="0">
                <a:solidFill>
                  <a:srgbClr val="0070C0"/>
                </a:solidFill>
              </a:rPr>
              <a:t>translation</a:t>
            </a:r>
            <a:r>
              <a:rPr lang="en-US" sz="1800" dirty="0"/>
              <a:t> of virtual addresses into physical addresses</a:t>
            </a:r>
          </a:p>
          <a:p>
            <a:pPr lvl="1"/>
            <a:endParaRPr lang="en-US" sz="1400" dirty="0"/>
          </a:p>
          <a:p>
            <a:pPr lvl="1"/>
            <a:endParaRPr lang="en-US" sz="1400" dirty="0"/>
          </a:p>
          <a:p>
            <a:r>
              <a:rPr lang="en-US" sz="1800" dirty="0"/>
              <a:t>Every single process executing on a processor and managed by the OS has its own page table</a:t>
            </a:r>
          </a:p>
          <a:p>
            <a:pPr lvl="1"/>
            <a:endParaRPr lang="en-US" sz="1400" dirty="0"/>
          </a:p>
          <a:p>
            <a:pPr lvl="1"/>
            <a:endParaRPr lang="en-US" sz="1400" dirty="0"/>
          </a:p>
          <a:p>
            <a:r>
              <a:rPr lang="en-US" sz="1800" dirty="0"/>
              <a:t>Page table is </a:t>
            </a:r>
            <a:r>
              <a:rPr lang="en-US" sz="1800" dirty="0">
                <a:solidFill>
                  <a:srgbClr val="C00000"/>
                </a:solidFill>
              </a:rPr>
              <a:t>stored in main memory</a:t>
            </a:r>
          </a:p>
          <a:p>
            <a:pPr lvl="1"/>
            <a:r>
              <a:rPr lang="en-US" sz="1600" dirty="0"/>
              <a:t>For a 32-bit operating system size of a page table can be up to 4 MB in size</a:t>
            </a:r>
          </a:p>
          <a:p>
            <a:pPr lvl="2"/>
            <a:r>
              <a:rPr lang="en-US" sz="1400" dirty="0"/>
              <a:t>4 MB: 2^20 addresses, each requiring 4(</a:t>
            </a:r>
            <a:r>
              <a:rPr lang="en-US" sz="1400" dirty="0">
                <a:solidFill>
                  <a:srgbClr val="0070C0"/>
                </a:solidFill>
              </a:rPr>
              <a:t>?</a:t>
            </a:r>
            <a:r>
              <a:rPr lang="en-US" sz="1400" dirty="0"/>
              <a:t>) bytes to encode</a:t>
            </a:r>
          </a:p>
          <a:p>
            <a:pPr lvl="1"/>
            <a:r>
              <a:rPr lang="en-US" sz="1600" dirty="0"/>
              <a:t>Start address of the PT for a process is stored in a dedicated register (PTR</a:t>
            </a:r>
            <a:r>
              <a:rPr lang="en-US" sz="1600" dirty="0" smtClean="0"/>
              <a:t>)</a:t>
            </a:r>
          </a:p>
          <a:p>
            <a:pPr lvl="2"/>
            <a:r>
              <a:rPr lang="en-US" sz="1400" dirty="0" smtClean="0"/>
              <a:t>The job of the Operating System to take care of this </a:t>
            </a:r>
            <a:endParaRPr lang="en-US" sz="14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16</a:t>
            </a:fld>
            <a:endParaRPr lang="en-US" altLang="en-US"/>
          </a:p>
        </p:txBody>
      </p:sp>
    </p:spTree>
    <p:extLst>
      <p:ext uri="{BB962C8B-B14F-4D97-AF65-F5344CB8AC3E}">
        <p14:creationId xmlns:p14="http://schemas.microsoft.com/office/powerpoint/2010/main" val="3948219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a:t>
            </a:r>
            <a:r>
              <a:rPr lang="en-US" dirty="0" smtClean="0"/>
              <a:t>[Translation </a:t>
            </a:r>
            <a:r>
              <a:rPr lang="en-US" dirty="0"/>
              <a:t>Lookaside </a:t>
            </a:r>
            <a:r>
              <a:rPr lang="en-US" dirty="0" smtClean="0"/>
              <a:t>Buffer] </a:t>
            </a:r>
            <a:r>
              <a:rPr lang="en-US" sz="1800" dirty="0"/>
              <a:t>[1/2]</a:t>
            </a:r>
            <a:endParaRPr lang="en-US" dirty="0"/>
          </a:p>
        </p:txBody>
      </p:sp>
      <p:sp>
        <p:nvSpPr>
          <p:cNvPr id="3" name="Content Placeholder 2"/>
          <p:cNvSpPr>
            <a:spLocks noGrp="1"/>
          </p:cNvSpPr>
          <p:nvPr>
            <p:ph idx="1"/>
          </p:nvPr>
        </p:nvSpPr>
        <p:spPr/>
        <p:txBody>
          <a:bodyPr/>
          <a:lstStyle/>
          <a:p>
            <a:endParaRPr lang="en-US" sz="2000" dirty="0"/>
          </a:p>
          <a:p>
            <a:endParaRPr lang="en-US" sz="2000" dirty="0" smtClean="0"/>
          </a:p>
          <a:p>
            <a:endParaRPr lang="en-US" sz="2000" dirty="0"/>
          </a:p>
          <a:p>
            <a:r>
              <a:rPr lang="en-US" sz="2000" dirty="0"/>
              <a:t>If </a:t>
            </a:r>
            <a:r>
              <a:rPr lang="en-US" sz="2000" dirty="0" smtClean="0"/>
              <a:t>you go to Page </a:t>
            </a:r>
            <a:r>
              <a:rPr lang="en-US" sz="2000" dirty="0"/>
              <a:t>Table </a:t>
            </a:r>
            <a:r>
              <a:rPr lang="en-US" sz="2000" dirty="0" smtClean="0"/>
              <a:t>in </a:t>
            </a:r>
            <a:r>
              <a:rPr lang="en-US" sz="2000" dirty="0"/>
              <a:t>main memory </a:t>
            </a:r>
            <a:r>
              <a:rPr lang="en-US" sz="2000" dirty="0" smtClean="0"/>
              <a:t>for </a:t>
            </a:r>
            <a:r>
              <a:rPr lang="en-US" sz="2000" dirty="0" smtClean="0">
                <a:solidFill>
                  <a:srgbClr val="F2240E"/>
                </a:solidFill>
              </a:rPr>
              <a:t>each</a:t>
            </a:r>
            <a:r>
              <a:rPr lang="en-US" sz="2000" dirty="0" smtClean="0"/>
              <a:t> </a:t>
            </a:r>
            <a:r>
              <a:rPr lang="en-US" sz="2000" dirty="0">
                <a:solidFill>
                  <a:srgbClr val="0070C0"/>
                </a:solidFill>
              </a:rPr>
              <a:t>address translation</a:t>
            </a:r>
            <a:r>
              <a:rPr lang="en-US" sz="2000" dirty="0"/>
              <a:t> </a:t>
            </a:r>
            <a:r>
              <a:rPr lang="en-US" sz="2000" dirty="0" smtClean="0"/>
              <a:t>this </a:t>
            </a:r>
            <a:r>
              <a:rPr lang="en-US" sz="2000" dirty="0"/>
              <a:t>would be very costly</a:t>
            </a:r>
            <a:endParaRPr lang="en-US" sz="2000" dirty="0" smtClean="0"/>
          </a:p>
          <a:p>
            <a:pPr lvl="1"/>
            <a:r>
              <a:rPr lang="en-US" sz="1800" dirty="0" smtClean="0"/>
              <a:t>One trip to translate address, one trip to actually fetch the data</a:t>
            </a:r>
          </a:p>
          <a:p>
            <a:pPr lvl="3"/>
            <a:endParaRPr lang="en-US" sz="1200" dirty="0"/>
          </a:p>
          <a:p>
            <a:endParaRPr lang="en-US" sz="2000" dirty="0"/>
          </a:p>
          <a:p>
            <a:endParaRPr lang="en-US" sz="2000" dirty="0"/>
          </a:p>
          <a:p>
            <a:r>
              <a:rPr lang="en-US" sz="2000" dirty="0"/>
              <a:t>There is a “cache” for </a:t>
            </a:r>
            <a:r>
              <a:rPr lang="en-US" sz="2000" dirty="0" smtClean="0"/>
              <a:t>the </a:t>
            </a:r>
            <a:r>
              <a:rPr lang="en-US" sz="2000" dirty="0" smtClean="0">
                <a:solidFill>
                  <a:srgbClr val="0070C0"/>
                </a:solidFill>
              </a:rPr>
              <a:t>address translation</a:t>
            </a:r>
            <a:r>
              <a:rPr lang="en-US" sz="2000" dirty="0" smtClean="0"/>
              <a:t> </a:t>
            </a:r>
            <a:r>
              <a:rPr lang="en-US" sz="2000" dirty="0"/>
              <a:t>process: TLB</a:t>
            </a:r>
          </a:p>
          <a:p>
            <a:pPr lvl="1"/>
            <a:r>
              <a:rPr lang="en-US" sz="1800" dirty="0">
                <a:solidFill>
                  <a:srgbClr val="C00000"/>
                </a:solidFill>
              </a:rPr>
              <a:t>Translation </a:t>
            </a:r>
            <a:r>
              <a:rPr lang="en-US" sz="1800" dirty="0" smtClean="0">
                <a:solidFill>
                  <a:srgbClr val="C00000"/>
                </a:solidFill>
              </a:rPr>
              <a:t>Lookaside Buffer</a:t>
            </a:r>
            <a:r>
              <a:rPr lang="en-US" sz="1800" dirty="0"/>
              <a:t>: holds the translation of a small collection of virtual page numbers into frame IDs</a:t>
            </a:r>
          </a:p>
          <a:p>
            <a:pPr lvl="3"/>
            <a:endParaRPr lang="en-US" sz="12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17</a:t>
            </a:fld>
            <a:endParaRPr lang="en-US" altLang="en-US"/>
          </a:p>
        </p:txBody>
      </p:sp>
    </p:spTree>
    <p:extLst>
      <p:ext uri="{BB962C8B-B14F-4D97-AF65-F5344CB8AC3E}">
        <p14:creationId xmlns:p14="http://schemas.microsoft.com/office/powerpoint/2010/main" val="3406478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Illustration: </a:t>
            </a:r>
            <a:r>
              <a:rPr lang="en-US" dirty="0" smtClean="0"/>
              <a:t>The </a:t>
            </a:r>
            <a:r>
              <a:rPr lang="en-US" dirty="0"/>
              <a:t>r</a:t>
            </a:r>
            <a:r>
              <a:rPr lang="en-US" dirty="0" smtClean="0"/>
              <a:t>ole </a:t>
            </a:r>
            <a:r>
              <a:rPr lang="en-US" dirty="0"/>
              <a:t>of the TLB</a:t>
            </a:r>
          </a:p>
        </p:txBody>
      </p:sp>
      <p:sp>
        <p:nvSpPr>
          <p:cNvPr id="3" name="Content Placeholder 2"/>
          <p:cNvSpPr>
            <a:spLocks noGrp="1"/>
          </p:cNvSpPr>
          <p:nvPr>
            <p:ph sz="half" idx="1"/>
          </p:nvPr>
        </p:nvSpPr>
        <p:spPr/>
        <p:txBody>
          <a:bodyPr/>
          <a:lstStyle/>
          <a:p>
            <a:endParaRPr lang="en-US" sz="2000" dirty="0" smtClean="0"/>
          </a:p>
          <a:p>
            <a:endParaRPr lang="en-US" sz="2000" dirty="0"/>
          </a:p>
          <a:p>
            <a:endParaRPr lang="en-US" sz="2000" dirty="0" smtClean="0"/>
          </a:p>
          <a:p>
            <a:r>
              <a:rPr lang="en-US" sz="2000" dirty="0" smtClean="0"/>
              <a:t>A </a:t>
            </a:r>
            <a:r>
              <a:rPr lang="en-US" sz="2000" dirty="0"/>
              <a:t>TLB is just </a:t>
            </a:r>
            <a:r>
              <a:rPr lang="en-US" sz="2000" dirty="0" smtClean="0"/>
              <a:t>another </a:t>
            </a:r>
            <a:r>
              <a:rPr lang="en-US" sz="2000" dirty="0"/>
              <a:t>cache</a:t>
            </a:r>
          </a:p>
          <a:p>
            <a:pPr lvl="1"/>
            <a:r>
              <a:rPr lang="en-US" sz="1600" dirty="0"/>
              <a:t>I</a:t>
            </a:r>
            <a:r>
              <a:rPr lang="en-US" sz="1600" dirty="0" smtClean="0"/>
              <a:t>mplemented </a:t>
            </a:r>
            <a:r>
              <a:rPr lang="en-US" sz="1600" dirty="0"/>
              <a:t>in hardware, on-chip</a:t>
            </a:r>
          </a:p>
          <a:p>
            <a:endParaRPr lang="en-US" sz="2000" dirty="0" smtClean="0"/>
          </a:p>
          <a:p>
            <a:endParaRPr lang="en-US" sz="2000" dirty="0"/>
          </a:p>
          <a:p>
            <a:r>
              <a:rPr lang="en-US" sz="2000" dirty="0"/>
              <a:t>A TLB miss leads to substantial overhead in the translation of a virtual memory address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18</a:t>
            </a:fld>
            <a:endParaRPr lang="en-US"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057400"/>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836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a:t>
            </a:r>
            <a:r>
              <a:rPr lang="en-US" dirty="0" smtClean="0"/>
              <a:t>[Translation </a:t>
            </a:r>
            <a:r>
              <a:rPr lang="en-US" dirty="0"/>
              <a:t>Lookaside </a:t>
            </a:r>
            <a:r>
              <a:rPr lang="en-US" dirty="0" smtClean="0"/>
              <a:t>Buffer] </a:t>
            </a:r>
            <a:r>
              <a:rPr lang="en-US" sz="1800" dirty="0"/>
              <a:t>[2/2]</a:t>
            </a:r>
            <a:endParaRPr lang="en-US" dirty="0"/>
          </a:p>
        </p:txBody>
      </p:sp>
      <p:sp>
        <p:nvSpPr>
          <p:cNvPr id="3" name="Content Placeholder 2"/>
          <p:cNvSpPr>
            <a:spLocks noGrp="1"/>
          </p:cNvSpPr>
          <p:nvPr>
            <p:ph idx="1"/>
          </p:nvPr>
        </p:nvSpPr>
        <p:spPr/>
        <p:txBody>
          <a:bodyPr>
            <a:normAutofit fontScale="92500" lnSpcReduction="10000"/>
          </a:bodyPr>
          <a:lstStyle/>
          <a:p>
            <a:endParaRPr lang="en-US" sz="2200" dirty="0"/>
          </a:p>
          <a:p>
            <a:r>
              <a:rPr lang="en-US" sz="2200" dirty="0"/>
              <a:t>The Good, the Bad and the Ugly </a:t>
            </a:r>
            <a:r>
              <a:rPr lang="en-US" sz="1050" dirty="0"/>
              <a:t>[1966, Rated R, w/ Clint Eastwood, 97% Rotten Tomatoes]</a:t>
            </a:r>
            <a:endParaRPr lang="en-US" sz="2200" dirty="0"/>
          </a:p>
          <a:p>
            <a:pPr lvl="1"/>
            <a:endParaRPr lang="en-US" sz="1800" dirty="0"/>
          </a:p>
          <a:p>
            <a:pPr lvl="1"/>
            <a:r>
              <a:rPr lang="en-US" sz="1600" dirty="0"/>
              <a:t>The Good: the TLB leads to a hit and allows for quick </a:t>
            </a:r>
            <a:r>
              <a:rPr lang="en-US" sz="1600" dirty="0" smtClean="0"/>
              <a:t>address translation</a:t>
            </a:r>
            <a:endParaRPr lang="en-US" sz="1600" dirty="0"/>
          </a:p>
          <a:p>
            <a:pPr lvl="1"/>
            <a:endParaRPr lang="en-US" sz="1600" dirty="0"/>
          </a:p>
          <a:p>
            <a:pPr lvl="1"/>
            <a:r>
              <a:rPr lang="en-US" sz="1600" dirty="0"/>
              <a:t>The Bad: TLB doesn’t  have </a:t>
            </a:r>
            <a:r>
              <a:rPr lang="en-US" sz="1600" dirty="0" smtClean="0"/>
              <a:t>the required </a:t>
            </a:r>
            <a:r>
              <a:rPr lang="en-US" sz="1600" dirty="0"/>
              <a:t>information cached and </a:t>
            </a:r>
            <a:r>
              <a:rPr lang="en-US" sz="1600" dirty="0" smtClean="0"/>
              <a:t>a trip </a:t>
            </a:r>
            <a:r>
              <a:rPr lang="en-US" sz="1600" dirty="0"/>
              <a:t>to main memory in order</a:t>
            </a:r>
          </a:p>
          <a:p>
            <a:pPr lvl="1"/>
            <a:endParaRPr lang="en-US" sz="1600" dirty="0" smtClean="0"/>
          </a:p>
          <a:p>
            <a:pPr lvl="1"/>
            <a:r>
              <a:rPr lang="en-US" sz="1600" dirty="0" smtClean="0"/>
              <a:t>The Ugly: the value at address that was just translated is not in cache and trip to main memory in order</a:t>
            </a:r>
          </a:p>
          <a:p>
            <a:pPr lvl="1"/>
            <a:endParaRPr lang="en-US" sz="1600" dirty="0"/>
          </a:p>
          <a:p>
            <a:pPr lvl="1"/>
            <a:r>
              <a:rPr lang="en-US" sz="1600" dirty="0"/>
              <a:t>The </a:t>
            </a:r>
            <a:r>
              <a:rPr lang="en-US" sz="1600" dirty="0" smtClean="0"/>
              <a:t>Really Ugly: the requested </a:t>
            </a:r>
            <a:r>
              <a:rPr lang="en-US" sz="1600" dirty="0"/>
              <a:t>frame not in main memory and </a:t>
            </a:r>
            <a:r>
              <a:rPr lang="en-US" sz="1600" dirty="0" smtClean="0"/>
              <a:t>a trip </a:t>
            </a:r>
            <a:r>
              <a:rPr lang="en-US" sz="1600" dirty="0"/>
              <a:t>to secondary memory in order </a:t>
            </a:r>
          </a:p>
          <a:p>
            <a:pPr lvl="2"/>
            <a:r>
              <a:rPr lang="en-US" sz="1500" dirty="0"/>
              <a:t>Called “</a:t>
            </a:r>
            <a:r>
              <a:rPr lang="en-US" sz="1500" dirty="0">
                <a:solidFill>
                  <a:srgbClr val="C00000"/>
                </a:solidFill>
              </a:rPr>
              <a:t>page </a:t>
            </a:r>
            <a:r>
              <a:rPr lang="en-US" sz="1500" dirty="0" smtClean="0">
                <a:solidFill>
                  <a:srgbClr val="C00000"/>
                </a:solidFill>
              </a:rPr>
              <a:t>fault,</a:t>
            </a:r>
            <a:r>
              <a:rPr lang="en-US" sz="1500" dirty="0" smtClean="0"/>
              <a:t>” you’re hitting significant latency at this point</a:t>
            </a:r>
          </a:p>
          <a:p>
            <a:pPr lvl="2"/>
            <a:r>
              <a:rPr lang="en-US" sz="1500" dirty="0" smtClean="0"/>
              <a:t>“</a:t>
            </a:r>
            <a:r>
              <a:rPr lang="en-US" sz="1500" dirty="0">
                <a:solidFill>
                  <a:srgbClr val="C00000"/>
                </a:solidFill>
              </a:rPr>
              <a:t>memory thrashing</a:t>
            </a:r>
            <a:r>
              <a:rPr lang="en-US" sz="1500" dirty="0" smtClean="0"/>
              <a:t>”: repeatedly hitting page fault upon page fault, to the point where time wasted in handling page faults dominates all the rest</a:t>
            </a:r>
          </a:p>
          <a:p>
            <a:endParaRPr lang="en-US" sz="2100" dirty="0"/>
          </a:p>
          <a:p>
            <a:endParaRPr lang="en-US" sz="2100" dirty="0" smtClean="0"/>
          </a:p>
          <a:p>
            <a:endParaRPr lang="en-US" sz="2100" dirty="0" smtClean="0"/>
          </a:p>
          <a:p>
            <a:r>
              <a:rPr lang="en-US" sz="1600" dirty="0" smtClean="0">
                <a:solidFill>
                  <a:srgbClr val="0070C0"/>
                </a:solidFill>
              </a:rPr>
              <a:t>Purpose of this slide</a:t>
            </a:r>
            <a:r>
              <a:rPr lang="en-US" sz="1600" dirty="0" smtClean="0"/>
              <a:t>: understand what happens when you don’t hit caches and you need to figure out where your data is and then fetch it</a:t>
            </a:r>
            <a:endParaRPr lang="en-US" sz="16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19</a:t>
            </a:fld>
            <a:endParaRPr lang="en-US" altLang="en-US"/>
          </a:p>
        </p:txBody>
      </p:sp>
    </p:spTree>
    <p:extLst>
      <p:ext uri="{BB962C8B-B14F-4D97-AF65-F5344CB8AC3E}">
        <p14:creationId xmlns:p14="http://schemas.microsoft.com/office/powerpoint/2010/main" val="2048036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“The greatest creative challenge is the struggle to be the architect of your own life.”</a:t>
            </a:r>
          </a:p>
          <a:p>
            <a:pPr marL="0" indent="0" algn="r">
              <a:buNone/>
            </a:pPr>
            <a:r>
              <a:rPr lang="en-US" sz="1300" dirty="0"/>
              <a:t>-- Wade Davis, Professor of Anthropology, University of British Columbia [1953 - ]</a:t>
            </a:r>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50875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Quick side-trip, speed of memory</a:t>
            </a:r>
            <a:endParaRPr lang="en-US" dirty="0"/>
          </a:p>
        </p:txBody>
      </p:sp>
      <p:sp>
        <p:nvSpPr>
          <p:cNvPr id="6" name="Content Placeholder 5"/>
          <p:cNvSpPr>
            <a:spLocks noGrp="1"/>
          </p:cNvSpPr>
          <p:nvPr>
            <p:ph idx="1"/>
          </p:nvPr>
        </p:nvSpPr>
        <p:spPr/>
        <p:txBody>
          <a:bodyPr/>
          <a:lstStyle/>
          <a:p>
            <a:endParaRPr lang="en-US" dirty="0" smtClean="0"/>
          </a:p>
          <a:p>
            <a:endParaRPr lang="en-US" dirty="0" smtClean="0"/>
          </a:p>
          <a:p>
            <a:r>
              <a:rPr lang="en-US" dirty="0" smtClean="0"/>
              <a:t>A couple of lectures back, we saw 5X to 30X speedup if we hit the cache (good locality)</a:t>
            </a:r>
          </a:p>
          <a:p>
            <a:pPr lvl="1"/>
            <a:r>
              <a:rPr lang="en-US" dirty="0" smtClean="0"/>
              <a:t>Scenario: cache miss, you go to main memory</a:t>
            </a:r>
          </a:p>
          <a:p>
            <a:endParaRPr lang="en-US" dirty="0" smtClean="0"/>
          </a:p>
          <a:p>
            <a:endParaRPr lang="en-US" dirty="0"/>
          </a:p>
          <a:p>
            <a:r>
              <a:rPr lang="en-US" dirty="0" smtClean="0"/>
              <a:t>When handling large data sets, if they don’t fit in main memory and spill into secondary memory, lack of locality can lead to 1000X slowdowns</a:t>
            </a:r>
          </a:p>
          <a:p>
            <a:pPr lvl="1"/>
            <a:r>
              <a:rPr lang="en-US" dirty="0" smtClean="0"/>
              <a:t>Scenario: main memory page fault (even worse if you start getting into memory thrashing)</a:t>
            </a: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20</a:t>
            </a:fld>
            <a:endParaRPr lang="en-US"/>
          </a:p>
        </p:txBody>
      </p:sp>
    </p:spTree>
    <p:extLst>
      <p:ext uri="{BB962C8B-B14F-4D97-AF65-F5344CB8AC3E}">
        <p14:creationId xmlns:p14="http://schemas.microsoft.com/office/powerpoint/2010/main" val="24918097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21</a:t>
            </a:fld>
            <a:endParaRPr lang="en-US" altLang="en-US"/>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75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smtClean="0"/>
                  <a:t>Quiz: Chop time for Cache read</a:t>
                </a:r>
                <a14:m>
                  <m:oMath xmlns:m="http://schemas.openxmlformats.org/officeDocument/2006/math">
                    <m:r>
                      <a:rPr lang="en-US" b="0" i="1" smtClean="0">
                        <a:latin typeface="Cambria Math" panose="02040503050406030204" pitchFamily="18" charset="0"/>
                      </a:rPr>
                      <m:t>→</m:t>
                    </m:r>
                  </m:oMath>
                </a14:m>
                <a:r>
                  <a:rPr lang="en-US" dirty="0" smtClean="0"/>
                  <a:t> Virtual or Physical address?</a:t>
                </a:r>
                <a:endParaRPr lang="en-US" dirty="0"/>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7" name="Content Placeholder 6"/>
          <p:cNvSpPr>
            <a:spLocks noGrp="1"/>
          </p:cNvSpPr>
          <p:nvPr>
            <p:ph sz="half" idx="1"/>
          </p:nvPr>
        </p:nvSpPr>
        <p:spPr/>
        <p:txBody>
          <a:bodyPr/>
          <a:lstStyle/>
          <a:p>
            <a:endParaRPr lang="en-US" dirty="0" smtClean="0"/>
          </a:p>
          <a:p>
            <a:r>
              <a:rPr lang="en-US" dirty="0" smtClean="0"/>
              <a:t>To do, for instance, a cache read, you chop the address in three parts</a:t>
            </a:r>
          </a:p>
          <a:p>
            <a:endParaRPr lang="en-US" dirty="0"/>
          </a:p>
          <a:p>
            <a:endParaRPr lang="en-US" dirty="0" smtClean="0"/>
          </a:p>
          <a:p>
            <a:r>
              <a:rPr lang="en-US" dirty="0" smtClean="0"/>
              <a:t>Based on the picture at the right, what gets chopped in three parts: an address in virtual memory or in physical memory?</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92" y="1778232"/>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300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a:solidFill>
            <a:srgbClr val="F2240E">
              <a:alpha val="56863"/>
            </a:srgbClr>
          </a:solidFill>
        </p:spPr>
        <p:txBody>
          <a:bodyPr vert="horz" lIns="91440" tIns="45720" rIns="91440" bIns="45720" rtlCol="0" anchor="ctr">
            <a:normAutofit/>
          </a:bodyPr>
          <a:lstStyle/>
          <a:p>
            <a:r>
              <a:rPr lang="en-US" dirty="0">
                <a:solidFill>
                  <a:schemeClr val="accent5">
                    <a:lumMod val="50000"/>
                  </a:schemeClr>
                </a:solidFill>
              </a:rPr>
              <a:t>Quiz: How many PTs?</a:t>
            </a:r>
            <a:endParaRPr lang="en-US" dirty="0">
              <a:solidFill>
                <a:schemeClr val="accent5">
                  <a:lumMod val="50000"/>
                </a:schemeClr>
              </a:solidFill>
            </a:endParaRPr>
          </a:p>
        </p:txBody>
      </p:sp>
      <p:sp>
        <p:nvSpPr>
          <p:cNvPr id="6" name="Content Placeholder 5"/>
          <p:cNvSpPr>
            <a:spLocks noGrp="1"/>
          </p:cNvSpPr>
          <p:nvPr>
            <p:ph idx="1"/>
          </p:nvPr>
        </p:nvSpPr>
        <p:spPr/>
        <p:txBody>
          <a:bodyPr/>
          <a:lstStyle/>
          <a:p>
            <a:endParaRPr lang="en-US" dirty="0" smtClean="0"/>
          </a:p>
          <a:p>
            <a:endParaRPr lang="en-US" dirty="0" smtClean="0"/>
          </a:p>
          <a:p>
            <a:r>
              <a:rPr lang="en-US" dirty="0" smtClean="0"/>
              <a:t>ILP: you have a superscalar chip and can execute two instructions per clock cycle</a:t>
            </a:r>
          </a:p>
          <a:p>
            <a:pPr lvl="1"/>
            <a:r>
              <a:rPr lang="en-US" dirty="0" smtClean="0"/>
              <a:t>How many PTs will come into play?</a:t>
            </a:r>
          </a:p>
          <a:p>
            <a:endParaRPr lang="en-US" dirty="0" smtClean="0"/>
          </a:p>
          <a:p>
            <a:endParaRPr lang="en-US" dirty="0"/>
          </a:p>
          <a:p>
            <a:endParaRPr lang="en-US" dirty="0" smtClean="0"/>
          </a:p>
          <a:p>
            <a:r>
              <a:rPr lang="en-US" dirty="0" smtClean="0"/>
              <a:t>TLP: your chip has assets to support </a:t>
            </a:r>
            <a:r>
              <a:rPr lang="en-US" smtClean="0"/>
              <a:t>two </a:t>
            </a:r>
            <a:r>
              <a:rPr lang="en-US" smtClean="0"/>
              <a:t>processes</a:t>
            </a:r>
            <a:endParaRPr lang="en-US" dirty="0" smtClean="0"/>
          </a:p>
          <a:p>
            <a:pPr lvl="1"/>
            <a:r>
              <a:rPr lang="en-US" dirty="0" smtClean="0"/>
              <a:t>How many PTs will come into play?</a:t>
            </a: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23</a:t>
            </a:fld>
            <a:endParaRPr lang="en-US"/>
          </a:p>
        </p:txBody>
      </p:sp>
    </p:spTree>
    <p:extLst>
      <p:ext uri="{BB962C8B-B14F-4D97-AF65-F5344CB8AC3E}">
        <p14:creationId xmlns:p14="http://schemas.microsoft.com/office/powerpoint/2010/main" val="27674474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Memory-related aspects: </a:t>
            </a:r>
            <a:r>
              <a:rPr lang="en-US"/>
              <a:t>various other tidbits </a:t>
            </a:r>
            <a:endParaRPr lang="en-US" dirty="0"/>
          </a:p>
        </p:txBody>
      </p:sp>
      <p:sp>
        <p:nvSpPr>
          <p:cNvPr id="5" name="Content Placeholder 4"/>
          <p:cNvSpPr>
            <a:spLocks noGrp="1"/>
          </p:cNvSpPr>
          <p:nvPr>
            <p:ph idx="1"/>
          </p:nvPr>
        </p:nvSpPr>
        <p:spPr/>
        <p:txBody>
          <a:bodyPr/>
          <a:lstStyle/>
          <a:p>
            <a:endParaRPr lang="en-US" dirty="0" smtClean="0"/>
          </a:p>
          <a:p>
            <a:r>
              <a:rPr lang="en-US" dirty="0" smtClean="0"/>
              <a:t>Going </a:t>
            </a:r>
            <a:r>
              <a:rPr lang="en-US" dirty="0"/>
              <a:t>on several tangents</a:t>
            </a:r>
          </a:p>
          <a:p>
            <a:pPr lvl="1"/>
            <a:endParaRPr lang="en-US" dirty="0"/>
          </a:p>
          <a:p>
            <a:pPr lvl="1"/>
            <a:r>
              <a:rPr lang="en-US" dirty="0"/>
              <a:t>Virtual vs. Physical memories: how their size comes into play</a:t>
            </a:r>
          </a:p>
          <a:p>
            <a:pPr lvl="1"/>
            <a:endParaRPr lang="en-US" dirty="0"/>
          </a:p>
          <a:p>
            <a:pPr lvl="1"/>
            <a:r>
              <a:rPr lang="en-US" dirty="0" smtClean="0"/>
              <a:t>Pointers in </a:t>
            </a:r>
            <a:r>
              <a:rPr lang="en-US" dirty="0" err="1" smtClean="0"/>
              <a:t>gdb</a:t>
            </a:r>
            <a:r>
              <a:rPr lang="en-US" dirty="0" smtClean="0"/>
              <a:t>/Visual Studio: </a:t>
            </a:r>
            <a:r>
              <a:rPr lang="en-US" dirty="0"/>
              <a:t>pointing </a:t>
            </a:r>
            <a:r>
              <a:rPr lang="en-US" dirty="0" smtClean="0"/>
              <a:t>into </a:t>
            </a:r>
            <a:r>
              <a:rPr lang="en-US" dirty="0"/>
              <a:t>virtual or physical memory?</a:t>
            </a:r>
          </a:p>
          <a:p>
            <a:pPr lvl="1"/>
            <a:endParaRPr lang="en-US" dirty="0"/>
          </a:p>
          <a:p>
            <a:pPr lvl="1"/>
            <a:r>
              <a:rPr lang="en-US" dirty="0"/>
              <a:t>Unit of address resolution</a:t>
            </a:r>
          </a:p>
          <a:p>
            <a:pPr lvl="1"/>
            <a:endParaRPr lang="en-US" dirty="0"/>
          </a:p>
          <a:p>
            <a:pPr lvl="1"/>
            <a:r>
              <a:rPr lang="en-US" dirty="0"/>
              <a:t>32 to 64 bit transition </a:t>
            </a:r>
          </a:p>
          <a:p>
            <a:pPr lvl="1"/>
            <a:endParaRPr lang="en-US" dirty="0"/>
          </a:p>
          <a:p>
            <a:pPr lvl="1"/>
            <a:r>
              <a:rPr lang="en-US" dirty="0"/>
              <a:t>Frame size</a:t>
            </a:r>
          </a:p>
          <a:p>
            <a:pPr lvl="1"/>
            <a:endParaRPr lang="en-US" dirty="0"/>
          </a:p>
          <a:p>
            <a:pPr marL="457200" lvl="1" indent="0">
              <a:buNone/>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4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memories: how their size comes into play</a:t>
            </a:r>
          </a:p>
        </p:txBody>
      </p:sp>
      <p:sp>
        <p:nvSpPr>
          <p:cNvPr id="3" name="Content Placeholder 2"/>
          <p:cNvSpPr>
            <a:spLocks noGrp="1"/>
          </p:cNvSpPr>
          <p:nvPr>
            <p:ph idx="1"/>
          </p:nvPr>
        </p:nvSpPr>
        <p:spPr/>
        <p:txBody>
          <a:bodyPr/>
          <a:lstStyle/>
          <a:p>
            <a:endParaRPr lang="en-US" dirty="0"/>
          </a:p>
          <a:p>
            <a:r>
              <a:rPr lang="en-US" dirty="0"/>
              <a:t>Assumption: in this discussion we’re dealing with a 32 bit operating system</a:t>
            </a:r>
          </a:p>
          <a:p>
            <a:pPr lvl="1"/>
            <a:r>
              <a:rPr lang="en-US" dirty="0"/>
              <a:t>Simpler to talk about it, fewer bits/smaller memories to keep track of. Nothing changes for 64 bit OSs</a:t>
            </a:r>
          </a:p>
          <a:p>
            <a:endParaRPr lang="en-US" dirty="0"/>
          </a:p>
          <a:p>
            <a:endParaRPr lang="en-US" dirty="0"/>
          </a:p>
          <a:p>
            <a:r>
              <a:rPr lang="en-US" dirty="0"/>
              <a:t>Case 1: The physical memory smaller than virtual memory</a:t>
            </a:r>
          </a:p>
          <a:p>
            <a:endParaRPr lang="en-US" dirty="0"/>
          </a:p>
          <a:p>
            <a:r>
              <a:rPr lang="en-US" dirty="0"/>
              <a:t>Case 2: The physical memory larger than virtual memory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8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Assume 2GB MB of RAM (my </a:t>
            </a:r>
            <a:r>
              <a:rPr lang="en-US" dirty="0" smtClean="0"/>
              <a:t>slim </a:t>
            </a:r>
            <a:r>
              <a:rPr lang="en-US" dirty="0"/>
              <a:t>laptop)</a:t>
            </a:r>
          </a:p>
        </p:txBody>
      </p:sp>
      <p:sp>
        <p:nvSpPr>
          <p:cNvPr id="3" name="Content Placeholder 2"/>
          <p:cNvSpPr>
            <a:spLocks noGrp="1"/>
          </p:cNvSpPr>
          <p:nvPr>
            <p:ph sz="half" idx="1"/>
          </p:nvPr>
        </p:nvSpPr>
        <p:spPr/>
        <p:txBody>
          <a:bodyPr>
            <a:normAutofit fontScale="92500" lnSpcReduction="10000"/>
          </a:bodyPr>
          <a:lstStyle/>
          <a:p>
            <a:endParaRPr lang="en-US" dirty="0"/>
          </a:p>
          <a:p>
            <a:r>
              <a:rPr lang="en-US" dirty="0"/>
              <a:t>2 </a:t>
            </a:r>
            <a:r>
              <a:rPr lang="en-US" dirty="0" smtClean="0"/>
              <a:t>GB of RAM: 2X </a:t>
            </a:r>
            <a:r>
              <a:rPr lang="en-US" dirty="0"/>
              <a:t>more addresses in virtual memory than you have in physical memory</a:t>
            </a:r>
          </a:p>
          <a:p>
            <a:endParaRPr lang="en-US" dirty="0"/>
          </a:p>
          <a:p>
            <a:r>
              <a:rPr lang="en-US" dirty="0"/>
              <a:t>Depending how much memory your program uses, multiple virtual pages are going to be mapped into the same physical frame</a:t>
            </a:r>
          </a:p>
          <a:p>
            <a:endParaRPr lang="en-US" dirty="0"/>
          </a:p>
          <a:p>
            <a:r>
              <a:rPr lang="en-US" b="1" dirty="0">
                <a:solidFill>
                  <a:srgbClr val="C00000"/>
                </a:solidFill>
              </a:rPr>
              <a:t>Consequence</a:t>
            </a:r>
            <a:r>
              <a:rPr lang="en-US" dirty="0"/>
              <a:t>: in reality, each entry in the Page Table always has [at least] one additional bit</a:t>
            </a:r>
          </a:p>
          <a:p>
            <a:pPr lvl="1"/>
            <a:r>
              <a:rPr lang="en-US" dirty="0">
                <a:solidFill>
                  <a:srgbClr val="0070C0"/>
                </a:solidFill>
              </a:rPr>
              <a:t>clean</a:t>
            </a:r>
            <a:r>
              <a:rPr lang="en-US" dirty="0"/>
              <a:t>/</a:t>
            </a:r>
            <a:r>
              <a:rPr lang="en-US" dirty="0">
                <a:solidFill>
                  <a:srgbClr val="0070C0"/>
                </a:solidFill>
              </a:rPr>
              <a:t>dirty</a:t>
            </a:r>
            <a:r>
              <a:rPr lang="en-US" dirty="0"/>
              <a:t> bit – indicates that translation to frame should not proceed immediately </a:t>
            </a:r>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4678" y="1059578"/>
            <a:ext cx="4389331" cy="5506616"/>
          </a:xfrm>
          <a:prstGeom prst="rect">
            <a:avLst/>
          </a:prstGeom>
        </p:spPr>
      </p:pic>
    </p:spTree>
    <p:extLst>
      <p:ext uri="{BB962C8B-B14F-4D97-AF65-F5344CB8AC3E}">
        <p14:creationId xmlns:p14="http://schemas.microsoft.com/office/powerpoint/2010/main" val="1350782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endParaRPr lang="en-US" dirty="0"/>
          </a:p>
          <a:p>
            <a:r>
              <a:rPr lang="en-US" dirty="0"/>
              <a:t>Bit is “clean”: two conditions need to </a:t>
            </a:r>
            <a:r>
              <a:rPr lang="en-US" dirty="0" smtClean="0"/>
              <a:t>happen for the bit to be clean</a:t>
            </a:r>
            <a:endParaRPr lang="en-US" dirty="0"/>
          </a:p>
          <a:p>
            <a:pPr lvl="1"/>
            <a:r>
              <a:rPr lang="en-US" dirty="0"/>
              <a:t>The frame that the page gets translated into has been loaded in </a:t>
            </a:r>
            <a:r>
              <a:rPr lang="en-US" dirty="0" smtClean="0"/>
              <a:t>main memory (think onset </a:t>
            </a:r>
            <a:r>
              <a:rPr lang="en-US" dirty="0"/>
              <a:t>of execution)</a:t>
            </a:r>
          </a:p>
          <a:p>
            <a:pPr lvl="1"/>
            <a:r>
              <a:rPr lang="en-US" dirty="0"/>
              <a:t>Since last translation, </a:t>
            </a:r>
            <a:r>
              <a:rPr lang="en-US" dirty="0" smtClean="0"/>
              <a:t>that very </a:t>
            </a:r>
            <a:r>
              <a:rPr lang="en-US" dirty="0"/>
              <a:t>frame has not been associated with other virtual page</a:t>
            </a:r>
          </a:p>
          <a:p>
            <a:endParaRPr lang="en-US" dirty="0"/>
          </a:p>
          <a:p>
            <a:endParaRPr lang="en-US" dirty="0"/>
          </a:p>
          <a:p>
            <a:r>
              <a:rPr lang="en-US" dirty="0"/>
              <a:t>Bit is “dirty”:</a:t>
            </a:r>
          </a:p>
          <a:p>
            <a:pPr lvl="1"/>
            <a:r>
              <a:rPr lang="en-US" dirty="0" smtClean="0"/>
              <a:t>We called this before “page </a:t>
            </a:r>
            <a:r>
              <a:rPr lang="en-US" dirty="0"/>
              <a:t>fault</a:t>
            </a:r>
            <a:r>
              <a:rPr lang="en-US" dirty="0" smtClean="0"/>
              <a:t>”, costly </a:t>
            </a:r>
            <a:r>
              <a:rPr lang="en-US" dirty="0"/>
              <a:t>scenario to handle</a:t>
            </a:r>
          </a:p>
          <a:p>
            <a:pPr lvl="1"/>
            <a:r>
              <a:rPr lang="en-US" dirty="0"/>
              <a:t>The OS will look for the needed frame on disk </a:t>
            </a:r>
            <a:r>
              <a:rPr lang="en-US" dirty="0" smtClean="0"/>
              <a:t>(secondary memory)</a:t>
            </a:r>
            <a:endParaRPr lang="en-US" dirty="0"/>
          </a:p>
          <a:p>
            <a:pPr lvl="2"/>
            <a:r>
              <a:rPr lang="en-US" dirty="0"/>
              <a:t>The way you can think about it: the RAM (main mem) is the cache of the hard-disk (secondary mem</a:t>
            </a:r>
            <a:r>
              <a:rPr lang="en-US" dirty="0" smtClean="0"/>
              <a:t>)</a:t>
            </a:r>
          </a:p>
          <a:p>
            <a:pPr lvl="3"/>
            <a:r>
              <a:rPr lang="en-US" dirty="0" smtClean="0"/>
              <a:t>If bit in Page Table is dirty, the translation refers to address in secondary memory, not in main memory</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501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Assume 16 GB of RAM (beefy workstation)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endParaRPr lang="en-US" dirty="0"/>
              </a:p>
              <a:p>
                <a14:m>
                  <m:oMath xmlns:m="http://schemas.openxmlformats.org/officeDocument/2006/math">
                    <m:r>
                      <a:rPr lang="en-US" b="0" i="1" smtClean="0">
                        <a:latin typeface="Cambria Math" panose="02040503050406030204" pitchFamily="18" charset="0"/>
                      </a:rPr>
                      <m:t>16≫4</m:t>
                    </m:r>
                  </m:oMath>
                </a14:m>
                <a:r>
                  <a:rPr lang="en-US" dirty="0"/>
                  <a:t> GB: </a:t>
                </a:r>
                <a:r>
                  <a:rPr lang="en-US" dirty="0" smtClean="0"/>
                  <a:t>this is good </a:t>
                </a:r>
                <a:r>
                  <a:rPr lang="en-US" dirty="0"/>
                  <a:t>for your code, the likelihood of a memory frame getting evicted is small</a:t>
                </a:r>
                <a:r>
                  <a:rPr lang="en-US" dirty="0">
                    <a:solidFill>
                      <a:srgbClr val="C00000"/>
                    </a:solidFill>
                  </a:rPr>
                  <a:t>er</a:t>
                </a:r>
              </a:p>
              <a:p>
                <a:endParaRPr lang="en-US" dirty="0"/>
              </a:p>
              <a:p>
                <a:r>
                  <a:rPr lang="en-US" dirty="0"/>
                  <a:t>PT should be “wide” enough (have enough bits) to recreate addresses to 16 GB of information</a:t>
                </a:r>
              </a:p>
              <a:p>
                <a:pPr lvl="1"/>
                <a:r>
                  <a:rPr lang="en-US" dirty="0"/>
                  <a:t>You need 22 bits for pages of 4096 bytes:</a:t>
                </a:r>
              </a:p>
              <a:p>
                <a:pPr lvl="2"/>
                <a:r>
                  <a:rPr lang="en-US" dirty="0"/>
                  <a:t>4096: 12 bits</a:t>
                </a:r>
              </a:p>
              <a:p>
                <a:pPr lvl="2"/>
                <a:r>
                  <a:rPr lang="en-US" dirty="0"/>
                  <a:t>16 GB: need 34 bits to store addresses</a:t>
                </a:r>
              </a:p>
              <a:p>
                <a:pPr lvl="2"/>
                <a:r>
                  <a:rPr lang="en-US" dirty="0"/>
                  <a:t>34-12=22 bits needed in each entry of the translation table</a:t>
                </a:r>
              </a:p>
              <a:p>
                <a:pPr lvl="1"/>
                <a:r>
                  <a:rPr lang="en-US" dirty="0"/>
                  <a:t>NOTE: You have the same number of entries in the PT; they’re just wider compared to Case 1.</a:t>
                </a:r>
              </a:p>
              <a:p>
                <a:endParaRPr lang="en-US" dirty="0"/>
              </a:p>
              <a:p>
                <a:r>
                  <a:rPr lang="en-US" dirty="0"/>
                  <a:t>Note: clean/dirty bit also present if you have lots of physical memory since other programs run on the machine can render the bit “dirty”</a:t>
                </a:r>
              </a:p>
              <a:p>
                <a:pPr lvl="1"/>
                <a:r>
                  <a:rPr lang="en-US" dirty="0"/>
                  <a:t>Imagine you run your code and Matlab comes in and starts working on 3.4 GB of memory</a:t>
                </a:r>
              </a:p>
              <a:p>
                <a:pPr lvl="2"/>
                <a:r>
                  <a:rPr lang="en-US" dirty="0"/>
                  <a:t>Some of your frames will likely get evicted to disk</a:t>
                </a:r>
              </a:p>
              <a:p>
                <a:pPr lvl="3"/>
                <a:r>
                  <a:rPr lang="en-US" dirty="0"/>
                  <a:t>Recall the concept of memory hierarchy, when things don’t fit, they’re send down the memory hierarchy</a:t>
                </a:r>
              </a:p>
              <a:p>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1" r="-9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362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t>[Short Topic]</a:t>
            </a:r>
            <a:r>
              <a:rPr lang="en-US" dirty="0"/>
              <a:t> </a:t>
            </a:r>
            <a:r>
              <a:rPr lang="en-US" dirty="0" err="1" smtClean="0">
                <a:latin typeface="Consolas" panose="020B0609020204030204" pitchFamily="49" charset="0"/>
              </a:rPr>
              <a:t>gdb</a:t>
            </a:r>
            <a:r>
              <a:rPr lang="en-US" dirty="0" smtClean="0">
                <a:latin typeface="Consolas" panose="020B0609020204030204" pitchFamily="49" charset="0"/>
              </a:rPr>
              <a:t>/VS</a:t>
            </a:r>
            <a:r>
              <a:rPr lang="en-US" dirty="0" smtClean="0"/>
              <a:t> Pointers</a:t>
            </a:r>
            <a:r>
              <a:rPr lang="en-US" dirty="0"/>
              <a:t>: Pointing In Virtual or Physical Memory?</a:t>
            </a:r>
          </a:p>
        </p:txBody>
      </p:sp>
      <p:sp>
        <p:nvSpPr>
          <p:cNvPr id="6" name="Content Placeholder 5"/>
          <p:cNvSpPr>
            <a:spLocks noGrp="1"/>
          </p:cNvSpPr>
          <p:nvPr>
            <p:ph sz="half" idx="2"/>
          </p:nvPr>
        </p:nvSpPr>
        <p:spPr>
          <a:xfrm>
            <a:off x="6265358" y="994423"/>
            <a:ext cx="5640435" cy="4528831"/>
          </a:xfrm>
        </p:spPr>
        <p:txBody>
          <a:bodyPr>
            <a:normAutofit/>
          </a:bodyPr>
          <a:lstStyle/>
          <a:p>
            <a:endParaRPr lang="en-US" dirty="0"/>
          </a:p>
          <a:p>
            <a:r>
              <a:rPr lang="en-US" dirty="0"/>
              <a:t>Q: Is 0x000000DD582FFA18 an address in the virtual mem. or in the physical mem.?</a:t>
            </a:r>
          </a:p>
          <a:p>
            <a:pPr lvl="1"/>
            <a:endParaRPr lang="en-US" dirty="0" smtClean="0"/>
          </a:p>
          <a:p>
            <a:pPr lvl="1"/>
            <a:endParaRPr lang="en-US" dirty="0"/>
          </a:p>
          <a:p>
            <a:pPr lvl="1"/>
            <a:endParaRPr lang="en-US" dirty="0" smtClean="0"/>
          </a:p>
          <a:p>
            <a:r>
              <a:rPr lang="en-US" dirty="0" smtClean="0"/>
              <a:t>A</a:t>
            </a:r>
            <a:r>
              <a:rPr lang="en-US" dirty="0"/>
              <a:t>: This is a virtual memory </a:t>
            </a:r>
            <a:r>
              <a:rPr lang="en-US" dirty="0" smtClean="0"/>
              <a:t>address</a:t>
            </a:r>
            <a:endParaRPr lang="en-US" dirty="0"/>
          </a:p>
          <a:p>
            <a:pPr lvl="1"/>
            <a:r>
              <a:rPr lang="en-US" dirty="0"/>
              <a:t>You see physical addresses if you are Linus Torvalds and work on kernel development</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p:cNvPicPr>
            <a:picLocks noChangeAspect="1"/>
          </p:cNvPicPr>
          <p:nvPr/>
        </p:nvPicPr>
        <p:blipFill>
          <a:blip r:embed="rId2"/>
          <a:stretch>
            <a:fillRect/>
          </a:stretch>
        </p:blipFill>
        <p:spPr>
          <a:xfrm>
            <a:off x="313847" y="1286277"/>
            <a:ext cx="5680448" cy="4097155"/>
          </a:xfrm>
          <a:prstGeom prst="rect">
            <a:avLst/>
          </a:prstGeom>
        </p:spPr>
      </p:pic>
      <p:sp>
        <p:nvSpPr>
          <p:cNvPr id="5" name="Rectangle 4"/>
          <p:cNvSpPr/>
          <p:nvPr/>
        </p:nvSpPr>
        <p:spPr>
          <a:xfrm>
            <a:off x="284033" y="5523254"/>
            <a:ext cx="5139475" cy="954107"/>
          </a:xfrm>
          <a:prstGeom prst="rect">
            <a:avLst/>
          </a:prstGeom>
        </p:spPr>
        <p:txBody>
          <a:bodyPr wrap="square">
            <a:spAutoFit/>
          </a:bodyPr>
          <a:lstStyle/>
          <a:p>
            <a:r>
              <a:rPr lang="en-US" sz="1400" dirty="0"/>
              <a:t>Quick note: addresses are provided in hex representation</a:t>
            </a:r>
          </a:p>
          <a:p>
            <a:r>
              <a:rPr lang="en-US" sz="1400" dirty="0"/>
              <a:t>Fewer digits to look at (would you prefer to look at 64 binary digits?)</a:t>
            </a:r>
          </a:p>
          <a:p>
            <a:r>
              <a:rPr lang="en-US" sz="1400" dirty="0"/>
              <a:t>Easy to figure out – each byte </a:t>
            </a:r>
            <a:r>
              <a:rPr lang="en-US" sz="1400" dirty="0" smtClean="0"/>
              <a:t>filled w/ binary digits translates into two </a:t>
            </a:r>
            <a:r>
              <a:rPr lang="en-US" sz="1400" dirty="0"/>
              <a:t>digits out of the 16 hex digits used for the address</a:t>
            </a:r>
          </a:p>
        </p:txBody>
      </p:sp>
      <p:grpSp>
        <p:nvGrpSpPr>
          <p:cNvPr id="8" name="Group 7"/>
          <p:cNvGrpSpPr/>
          <p:nvPr/>
        </p:nvGrpSpPr>
        <p:grpSpPr>
          <a:xfrm>
            <a:off x="8072878" y="4305836"/>
            <a:ext cx="2421372" cy="1839801"/>
            <a:chOff x="8187619" y="3783957"/>
            <a:chExt cx="2421372" cy="1839801"/>
          </a:xfrm>
        </p:grpSpPr>
        <p:pic>
          <p:nvPicPr>
            <p:cNvPr id="3" name="Picture 2"/>
            <p:cNvPicPr>
              <a:picLocks noChangeAspect="1"/>
            </p:cNvPicPr>
            <p:nvPr/>
          </p:nvPicPr>
          <p:blipFill>
            <a:blip r:embed="rId3"/>
            <a:stretch>
              <a:fillRect/>
            </a:stretch>
          </p:blipFill>
          <p:spPr>
            <a:xfrm>
              <a:off x="8187619" y="3783957"/>
              <a:ext cx="2202620" cy="1655135"/>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8279507" y="5439092"/>
                  <a:ext cx="2329484" cy="184666"/>
                </a:xfrm>
                <a:prstGeom prst="rect">
                  <a:avLst/>
                </a:prstGeom>
              </p:spPr>
              <p:txBody>
                <a:bodyPr wrap="none">
                  <a:spAutoFit/>
                </a:bodyPr>
                <a:lstStyle/>
                <a:p>
                  <a:r>
                    <a:rPr lang="en-US" sz="600" dirty="0"/>
                    <a:t>[https://inst.eecs.berkeley.edu/~cs61c/sp14/disc/12/dis12Sol.pdf]</a:t>
                  </a:r>
                  <a14:m>
                    <m:oMath xmlns:m="http://schemas.openxmlformats.org/officeDocument/2006/math">
                      <m:r>
                        <a:rPr lang="en-US" sz="600" b="0" i="1" smtClean="0">
                          <a:latin typeface="Cambria Math" panose="02040503050406030204" pitchFamily="18" charset="0"/>
                        </a:rPr>
                        <m:t>→</m:t>
                      </m:r>
                    </m:oMath>
                  </a14:m>
                  <a:endParaRPr lang="en-US" sz="600" dirty="0"/>
                </a:p>
              </p:txBody>
            </p:sp>
          </mc:Choice>
          <mc:Fallback xmlns="">
            <p:sp>
              <p:nvSpPr>
                <p:cNvPr id="7" name="Rectangle 6"/>
                <p:cNvSpPr>
                  <a:spLocks noRot="1" noChangeAspect="1" noMove="1" noResize="1" noEditPoints="1" noAdjustHandles="1" noChangeArrowheads="1" noChangeShapeType="1" noTextEdit="1"/>
                </p:cNvSpPr>
                <p:nvPr/>
              </p:nvSpPr>
              <p:spPr>
                <a:xfrm>
                  <a:off x="8279507" y="5439092"/>
                  <a:ext cx="2329484" cy="184666"/>
                </a:xfrm>
                <a:prstGeom prst="rect">
                  <a:avLst/>
                </a:prstGeom>
                <a:blipFill>
                  <a:blip r:embed="rId4"/>
                  <a:stretch>
                    <a:fillRect b="-3333"/>
                  </a:stretch>
                </a:blipFill>
              </p:spPr>
              <p:txBody>
                <a:bodyPr/>
                <a:lstStyle/>
                <a:p>
                  <a:r>
                    <a:rPr lang="en-US">
                      <a:noFill/>
                    </a:rPr>
                    <a:t> </a:t>
                  </a:r>
                </a:p>
              </p:txBody>
            </p:sp>
          </mc:Fallback>
        </mc:AlternateContent>
      </p:grpSp>
      <p:cxnSp>
        <p:nvCxnSpPr>
          <p:cNvPr id="12" name="Straight Arrow Connector 11"/>
          <p:cNvCxnSpPr/>
          <p:nvPr/>
        </p:nvCxnSpPr>
        <p:spPr>
          <a:xfrm flipH="1">
            <a:off x="3733137" y="1769165"/>
            <a:ext cx="3808676" cy="25366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Before </a:t>
            </a:r>
            <a:r>
              <a:rPr lang="en-US"/>
              <a:t>we get going…</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fontScale="92500" lnSpcReduction="10000"/>
              </a:bodyPr>
              <a:lstStyle/>
              <a:p>
                <a:r>
                  <a:rPr lang="en-US" dirty="0" smtClean="0"/>
                  <a:t>Last time:</a:t>
                </a:r>
                <a:endParaRPr lang="en-US" dirty="0"/>
              </a:p>
              <a:p>
                <a:pPr lvl="1"/>
                <a:r>
                  <a:rPr lang="en-US" dirty="0" smtClean="0"/>
                  <a:t>The mechanics of a cache operation (r/w)</a:t>
                </a:r>
                <a:endParaRPr lang="en-US" dirty="0"/>
              </a:p>
              <a:p>
                <a:pPr lvl="1"/>
                <a:r>
                  <a:rPr lang="en-US" dirty="0" smtClean="0"/>
                  <a:t>The B </a:t>
                </a:r>
                <a14:m>
                  <m:oMath xmlns:m="http://schemas.openxmlformats.org/officeDocument/2006/math">
                    <m:r>
                      <a:rPr lang="en-US" b="0" i="1" smtClean="0">
                        <a:latin typeface="Cambria Math" panose="02040503050406030204" pitchFamily="18" charset="0"/>
                      </a:rPr>
                      <m:t>×</m:t>
                    </m:r>
                  </m:oMath>
                </a14:m>
                <a:r>
                  <a:rPr lang="en-US" dirty="0"/>
                  <a:t> </a:t>
                </a:r>
                <a:r>
                  <a:rPr lang="en-US" dirty="0" smtClean="0"/>
                  <a:t>E </a:t>
                </a:r>
                <a14:m>
                  <m:oMath xmlns:m="http://schemas.openxmlformats.org/officeDocument/2006/math">
                    <m:r>
                      <a:rPr lang="en-US" i="1">
                        <a:latin typeface="Cambria Math" panose="02040503050406030204" pitchFamily="18" charset="0"/>
                      </a:rPr>
                      <m:t>×</m:t>
                    </m:r>
                  </m:oMath>
                </a14:m>
                <a:r>
                  <a:rPr lang="en-US" dirty="0"/>
                  <a:t> </a:t>
                </a:r>
                <a:r>
                  <a:rPr lang="en-US" dirty="0" smtClean="0"/>
                  <a:t>S </a:t>
                </a:r>
                <a14:m>
                  <m:oMath xmlns:m="http://schemas.openxmlformats.org/officeDocument/2006/math">
                    <m:r>
                      <a:rPr lang="en-US" b="0" i="1" dirty="0" smtClean="0">
                        <a:latin typeface="Cambria Math" panose="02040503050406030204" pitchFamily="18" charset="0"/>
                      </a:rPr>
                      <m:t>=</m:t>
                    </m:r>
                  </m:oMath>
                </a14:m>
                <a:r>
                  <a:rPr lang="en-US" dirty="0" smtClean="0"/>
                  <a:t> T formula for cache size</a:t>
                </a:r>
              </a:p>
              <a:p>
                <a:pPr lvl="1"/>
                <a:r>
                  <a:rPr lang="en-US" dirty="0" smtClean="0"/>
                  <a:t>The memory mountain</a:t>
                </a:r>
                <a:endParaRPr lang="en-US" dirty="0"/>
              </a:p>
              <a:p>
                <a:endParaRPr lang="en-US" dirty="0" smtClean="0"/>
              </a:p>
              <a:p>
                <a:r>
                  <a:rPr lang="en-US" dirty="0" smtClean="0"/>
                  <a:t>Today</a:t>
                </a:r>
                <a:endParaRPr lang="en-US" dirty="0"/>
              </a:p>
              <a:p>
                <a:pPr lvl="1"/>
                <a:r>
                  <a:rPr lang="en-US" dirty="0" smtClean="0"/>
                  <a:t>The </a:t>
                </a:r>
                <a:r>
                  <a:rPr lang="en-US" dirty="0"/>
                  <a:t>Virtual </a:t>
                </a:r>
                <a:r>
                  <a:rPr lang="en-US" dirty="0" smtClean="0"/>
                  <a:t>Memory</a:t>
                </a:r>
              </a:p>
              <a:p>
                <a:pPr lvl="1"/>
                <a:r>
                  <a:rPr lang="en-US" dirty="0" smtClean="0"/>
                  <a:t>The 3 walls to sequential computing</a:t>
                </a:r>
                <a:endParaRPr lang="en-US" dirty="0"/>
              </a:p>
              <a:p>
                <a:pPr lvl="2"/>
                <a:endParaRPr lang="en-US" dirty="0"/>
              </a:p>
              <a:p>
                <a:r>
                  <a:rPr lang="en-US" dirty="0"/>
                  <a:t>Other tidbits:</a:t>
                </a:r>
              </a:p>
              <a:p>
                <a:pPr lvl="1"/>
                <a:r>
                  <a:rPr lang="en-US" dirty="0" smtClean="0"/>
                  <a:t>Assigned reading (syllabus gets updated)</a:t>
                </a:r>
                <a:endParaRPr lang="en-US" dirty="0"/>
              </a:p>
              <a:p>
                <a:pPr lvl="1"/>
                <a:r>
                  <a:rPr lang="en-US" dirty="0"/>
                  <a:t>Assignment due on </a:t>
                </a:r>
                <a:r>
                  <a:rPr lang="en-US" dirty="0" err="1"/>
                  <a:t>Th</a:t>
                </a:r>
                <a:r>
                  <a:rPr lang="en-US" dirty="0"/>
                  <a:t> at 9 pm</a:t>
                </a:r>
              </a:p>
              <a:p>
                <a:pPr lvl="1"/>
                <a:r>
                  <a:rPr lang="en-US" dirty="0"/>
                  <a:t>Use Piazza to get things going (for you or others)</a:t>
                </a:r>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a:blip r:embed="rId2"/>
                <a:stretch>
                  <a:fillRect l="-1190" t="-2291"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grpSp>
        <p:nvGrpSpPr>
          <p:cNvPr id="7" name="Group 6"/>
          <p:cNvGrpSpPr/>
          <p:nvPr/>
        </p:nvGrpSpPr>
        <p:grpSpPr>
          <a:xfrm>
            <a:off x="8173336" y="1245909"/>
            <a:ext cx="3004477" cy="1647250"/>
            <a:chOff x="4069337" y="4433787"/>
            <a:chExt cx="3004477" cy="1647250"/>
          </a:xfrm>
        </p:grpSpPr>
        <p:sp>
          <p:nvSpPr>
            <p:cNvPr id="9" name="Rectangle 8"/>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0" name="Rectangle 9"/>
            <p:cNvSpPr/>
            <p:nvPr/>
          </p:nvSpPr>
          <p:spPr bwMode="auto">
            <a:xfrm>
              <a:off x="5190576" y="4923589"/>
              <a:ext cx="762000" cy="270848"/>
            </a:xfrm>
            <a:prstGeom prst="rect">
              <a:avLst/>
            </a:prstGeom>
            <a:solidFill>
              <a:srgbClr val="FFC00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s bits</a:t>
              </a:r>
            </a:p>
          </p:txBody>
        </p:sp>
        <p:sp>
          <p:nvSpPr>
            <p:cNvPr id="11" name="Rectangle 10"/>
            <p:cNvSpPr/>
            <p:nvPr/>
          </p:nvSpPr>
          <p:spPr bwMode="auto">
            <a:xfrm>
              <a:off x="5952576" y="4923589"/>
              <a:ext cx="685800" cy="270848"/>
            </a:xfrm>
            <a:prstGeom prst="rect">
              <a:avLst/>
            </a:prstGeom>
            <a:solidFill>
              <a:srgbClr val="92D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b bits</a:t>
              </a:r>
            </a:p>
          </p:txBody>
        </p:sp>
        <p:sp>
          <p:nvSpPr>
            <p:cNvPr id="12" name="TextBox 11"/>
            <p:cNvSpPr txBox="1"/>
            <p:nvPr/>
          </p:nvSpPr>
          <p:spPr>
            <a:xfrm>
              <a:off x="4069337" y="4433787"/>
              <a:ext cx="3004477" cy="307777"/>
            </a:xfrm>
            <a:prstGeom prst="rect">
              <a:avLst/>
            </a:prstGeom>
            <a:noFill/>
          </p:spPr>
          <p:txBody>
            <a:bodyPr wrap="none" rtlCol="0">
              <a:spAutoFit/>
            </a:bodyPr>
            <a:lstStyle/>
            <a:p>
              <a:r>
                <a:rPr lang="en-US" sz="1400" dirty="0">
                  <a:solidFill>
                    <a:schemeClr val="accent2">
                      <a:lumMod val="75000"/>
                    </a:schemeClr>
                  </a:solidFill>
                  <a:latin typeface="Calibri" pitchFamily="34" charset="0"/>
                </a:rPr>
                <a:t>Memory address (either 32 or 64 bits)</a:t>
              </a:r>
            </a:p>
          </p:txBody>
        </p:sp>
        <p:sp>
          <p:nvSpPr>
            <p:cNvPr id="13" name="AutoShape 16"/>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4" name="AutoShape 16"/>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5" name="AutoShape 16"/>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6" name="TextBox 15"/>
            <p:cNvSpPr txBox="1"/>
            <p:nvPr/>
          </p:nvSpPr>
          <p:spPr>
            <a:xfrm>
              <a:off x="4457271" y="5435915"/>
              <a:ext cx="485389" cy="369332"/>
            </a:xfrm>
            <a:prstGeom prst="rect">
              <a:avLst/>
            </a:prstGeom>
            <a:noFill/>
          </p:spPr>
          <p:txBody>
            <a:bodyPr wrap="none" rtlCol="0">
              <a:spAutoFit/>
            </a:bodyPr>
            <a:lstStyle/>
            <a:p>
              <a:r>
                <a:rPr lang="en-US" dirty="0">
                  <a:latin typeface="Calibri" pitchFamily="34" charset="0"/>
                </a:rPr>
                <a:t>tag</a:t>
              </a:r>
            </a:p>
          </p:txBody>
        </p:sp>
        <p:sp>
          <p:nvSpPr>
            <p:cNvPr id="17" name="TextBox 16"/>
            <p:cNvSpPr txBox="1"/>
            <p:nvPr/>
          </p:nvSpPr>
          <p:spPr>
            <a:xfrm>
              <a:off x="5222771" y="5434706"/>
              <a:ext cx="705258" cy="646331"/>
            </a:xfrm>
            <a:prstGeom prst="rect">
              <a:avLst/>
            </a:prstGeom>
            <a:noFill/>
          </p:spPr>
          <p:txBody>
            <a:bodyPr wrap="none" rtlCol="0">
              <a:spAutoFit/>
            </a:bodyPr>
            <a:lstStyle/>
            <a:p>
              <a:pPr algn="ctr"/>
              <a:r>
                <a:rPr lang="en-US" dirty="0">
                  <a:latin typeface="Calibri" pitchFamily="34" charset="0"/>
                </a:rPr>
                <a:t>set</a:t>
              </a:r>
            </a:p>
            <a:p>
              <a:pPr algn="ctr"/>
              <a:r>
                <a:rPr lang="en-US" dirty="0">
                  <a:latin typeface="Calibri" pitchFamily="34" charset="0"/>
                </a:rPr>
                <a:t>index</a:t>
              </a:r>
            </a:p>
          </p:txBody>
        </p:sp>
        <p:sp>
          <p:nvSpPr>
            <p:cNvPr id="18" name="TextBox 17"/>
            <p:cNvSpPr txBox="1"/>
            <p:nvPr/>
          </p:nvSpPr>
          <p:spPr>
            <a:xfrm>
              <a:off x="5895693" y="5434706"/>
              <a:ext cx="738664" cy="646331"/>
            </a:xfrm>
            <a:prstGeom prst="rect">
              <a:avLst/>
            </a:prstGeom>
            <a:noFill/>
          </p:spPr>
          <p:txBody>
            <a:bodyPr wrap="none" rtlCol="0">
              <a:spAutoFit/>
            </a:bodyPr>
            <a:lstStyle/>
            <a:p>
              <a:pPr algn="ctr"/>
              <a:r>
                <a:rPr lang="en-US" dirty="0">
                  <a:latin typeface="Calibri" pitchFamily="34" charset="0"/>
                </a:rPr>
                <a:t>block</a:t>
              </a:r>
            </a:p>
            <a:p>
              <a:pPr algn="ctr"/>
              <a:r>
                <a:rPr lang="en-US" dirty="0">
                  <a:latin typeface="Calibri" pitchFamily="34" charset="0"/>
                </a:rPr>
                <a:t>offset</a:t>
              </a:r>
            </a:p>
          </p:txBody>
        </p:sp>
        <p:sp>
          <p:nvSpPr>
            <p:cNvPr id="19" name="AutoShape 16"/>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endParaRPr lang="en-US" dirty="0">
                <a:latin typeface="Calibri" pitchFamily="34" charset="0"/>
              </a:endParaRPr>
            </a:p>
          </p:txBody>
        </p:sp>
      </p:grpSp>
      <p:pic>
        <p:nvPicPr>
          <p:cNvPr id="4" name="Picture 3"/>
          <p:cNvPicPr>
            <a:picLocks noChangeAspect="1"/>
          </p:cNvPicPr>
          <p:nvPr/>
        </p:nvPicPr>
        <p:blipFill>
          <a:blip r:embed="rId3"/>
          <a:stretch>
            <a:fillRect/>
          </a:stretch>
        </p:blipFill>
        <p:spPr>
          <a:xfrm>
            <a:off x="7993644" y="3577697"/>
            <a:ext cx="3696256" cy="2152819"/>
          </a:xfrm>
          <a:prstGeom prst="rect">
            <a:avLst/>
          </a:prstGeom>
        </p:spPr>
      </p:pic>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[Short Topic] </a:t>
            </a:r>
            <a:r>
              <a:rPr lang="en-US" dirty="0"/>
              <a:t>The Unit of Address Resolution</a:t>
            </a:r>
          </a:p>
        </p:txBody>
      </p:sp>
      <p:sp>
        <p:nvSpPr>
          <p:cNvPr id="3" name="Content Placeholder 2"/>
          <p:cNvSpPr>
            <a:spLocks noGrp="1"/>
          </p:cNvSpPr>
          <p:nvPr>
            <p:ph idx="1"/>
          </p:nvPr>
        </p:nvSpPr>
        <p:spPr/>
        <p:txBody>
          <a:bodyPr/>
          <a:lstStyle/>
          <a:p>
            <a:endParaRPr lang="en-US" sz="2000" dirty="0"/>
          </a:p>
          <a:p>
            <a:r>
              <a:rPr lang="en-US" sz="2000" dirty="0"/>
              <a:t>How many bits are available for data storage at each address?</a:t>
            </a:r>
          </a:p>
          <a:p>
            <a:r>
              <a:rPr lang="en-US" sz="2000" dirty="0"/>
              <a:t>Example:</a:t>
            </a:r>
          </a:p>
          <a:p>
            <a:pPr lvl="1"/>
            <a:r>
              <a:rPr lang="en-US" dirty="0"/>
              <a:t>We have 2</a:t>
            </a:r>
            <a:r>
              <a:rPr lang="en-US" baseline="30000" dirty="0"/>
              <a:t>32</a:t>
            </a:r>
            <a:r>
              <a:rPr lang="en-US" dirty="0"/>
              <a:t> addresses that we can access</a:t>
            </a:r>
          </a:p>
          <a:p>
            <a:pPr lvl="1"/>
            <a:r>
              <a:rPr lang="en-US" dirty="0"/>
              <a:t>If each address points to a location that stores 8 bits (one byte) then we have 4 GB of addressable memory</a:t>
            </a:r>
          </a:p>
          <a:p>
            <a:pPr lvl="1"/>
            <a:r>
              <a:rPr lang="en-US" dirty="0"/>
              <a:t>However, if each address refers to a location that stores 2 bytes, we have 8 GB of addressable memory</a:t>
            </a:r>
          </a:p>
          <a:p>
            <a:r>
              <a:rPr lang="en-US" sz="2000" dirty="0"/>
              <a:t>Intel and AMD CPUs: the unit of address resolution is 1 byte (8 bits)</a:t>
            </a:r>
          </a:p>
          <a:p>
            <a:pPr lvl="1"/>
            <a:endParaRPr lang="en-US" sz="1800" dirty="0"/>
          </a:p>
          <a:p>
            <a:r>
              <a:rPr lang="en-US" sz="2000" dirty="0"/>
              <a:t>Consequence: the Intel 32 bit processors “see” a virtual memory space that can be 4 GB big and can reference each byte therein</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30</a:t>
            </a:fld>
            <a:endParaRPr lang="en-US" altLang="en-US"/>
          </a:p>
        </p:txBody>
      </p:sp>
    </p:spTree>
    <p:extLst>
      <p:ext uri="{BB962C8B-B14F-4D97-AF65-F5344CB8AC3E}">
        <p14:creationId xmlns:p14="http://schemas.microsoft.com/office/powerpoint/2010/main" val="3369684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solidFill>
                  <a:prstClr val="white"/>
                </a:solidFill>
              </a:rPr>
              <a:t>[New Short Topic] </a:t>
            </a:r>
            <a:r>
              <a:rPr lang="en-US" dirty="0"/>
              <a:t>The 32 to 64 bit migration (1/2)</a:t>
            </a:r>
          </a:p>
        </p:txBody>
      </p:sp>
      <p:sp>
        <p:nvSpPr>
          <p:cNvPr id="3" name="Content Placeholder 2"/>
          <p:cNvSpPr>
            <a:spLocks noGrp="1"/>
          </p:cNvSpPr>
          <p:nvPr>
            <p:ph idx="1"/>
          </p:nvPr>
        </p:nvSpPr>
        <p:spPr/>
        <p:txBody>
          <a:bodyPr/>
          <a:lstStyle/>
          <a:p>
            <a:pPr lvl="1"/>
            <a:endParaRPr lang="en-US" sz="1600" dirty="0"/>
          </a:p>
          <a:p>
            <a:pPr lvl="1"/>
            <a:endParaRPr lang="en-US" sz="1600" dirty="0"/>
          </a:p>
          <a:p>
            <a:r>
              <a:rPr lang="en-US" sz="2000" dirty="0"/>
              <a:t>If the architecture and OS have 32 bits to represent addresses, it means that 2</a:t>
            </a:r>
            <a:r>
              <a:rPr lang="en-US" sz="2000" baseline="30000" dirty="0"/>
              <a:t>32</a:t>
            </a:r>
            <a:r>
              <a:rPr lang="en-US" sz="2000" dirty="0"/>
              <a:t> addresses can be referenced</a:t>
            </a:r>
          </a:p>
          <a:p>
            <a:pPr lvl="1"/>
            <a:endParaRPr lang="en-US" sz="1400" dirty="0"/>
          </a:p>
          <a:p>
            <a:pPr lvl="1"/>
            <a:endParaRPr lang="en-US" sz="1400" dirty="0"/>
          </a:p>
          <a:p>
            <a:r>
              <a:rPr lang="en-US" sz="2000" dirty="0" smtClean="0"/>
              <a:t>The data sets that we’re working with today are really large</a:t>
            </a:r>
          </a:p>
          <a:p>
            <a:pPr lvl="1"/>
            <a:r>
              <a:rPr lang="en-US" sz="1600" dirty="0" smtClean="0"/>
              <a:t>Having </a:t>
            </a:r>
            <a:r>
              <a:rPr lang="en-US" sz="1600" dirty="0"/>
              <a:t>only 2</a:t>
            </a:r>
            <a:r>
              <a:rPr lang="en-US" sz="1600" baseline="30000" dirty="0"/>
              <a:t>32</a:t>
            </a:r>
            <a:r>
              <a:rPr lang="en-US" sz="1600" dirty="0"/>
              <a:t> </a:t>
            </a:r>
            <a:r>
              <a:rPr lang="en-US" sz="1600" dirty="0" smtClean="0"/>
              <a:t>addresses to work with hardly enough</a:t>
            </a:r>
          </a:p>
          <a:p>
            <a:pPr lvl="1"/>
            <a:r>
              <a:rPr lang="en-US" sz="1600" dirty="0" smtClean="0"/>
              <a:t>Example: I have 32 GB of RAM and need to work with 8 GB array. How do I reach the end of array? Addresses are not large enough…</a:t>
            </a:r>
            <a:endParaRPr lang="en-US" sz="1600" dirty="0"/>
          </a:p>
          <a:p>
            <a:pPr lvl="1"/>
            <a:endParaRPr lang="en-US" sz="1400" dirty="0"/>
          </a:p>
          <a:p>
            <a:pPr lvl="1"/>
            <a:endParaRPr lang="en-US" sz="1400" dirty="0"/>
          </a:p>
          <a:p>
            <a:r>
              <a:rPr lang="en-US" sz="2000" dirty="0"/>
              <a:t>This motivated push towards having addresses represented using 64 bits: </a:t>
            </a:r>
            <a:endParaRPr lang="en-US" sz="2000" dirty="0" smtClean="0"/>
          </a:p>
          <a:p>
            <a:pPr lvl="1"/>
            <a:r>
              <a:rPr lang="en-US" sz="1600" dirty="0" smtClean="0"/>
              <a:t>Memory </a:t>
            </a:r>
            <a:r>
              <a:rPr lang="en-US" sz="1600" dirty="0"/>
              <a:t>space </a:t>
            </a:r>
            <a:r>
              <a:rPr lang="en-US" sz="1600" dirty="0" smtClean="0"/>
              <a:t>that I can address balloons </a:t>
            </a:r>
            <a:r>
              <a:rPr lang="en-US" sz="1600" dirty="0"/>
              <a:t>to 2</a:t>
            </a:r>
            <a:r>
              <a:rPr lang="en-US" sz="1600" baseline="30000" dirty="0"/>
              <a:t>64</a:t>
            </a:r>
            <a:r>
              <a:rPr lang="en-US" sz="1600" dirty="0"/>
              <a:t> bytes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31</a:t>
            </a:fld>
            <a:endParaRPr lang="en-US" altLang="en-US"/>
          </a:p>
        </p:txBody>
      </p:sp>
    </p:spTree>
    <p:extLst>
      <p:ext uri="{BB962C8B-B14F-4D97-AF65-F5344CB8AC3E}">
        <p14:creationId xmlns:p14="http://schemas.microsoft.com/office/powerpoint/2010/main" val="3576812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32 to 64 Bit Migration (2/2)</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Note that a 64 bit architecture typically calls for two things:</a:t>
            </a:r>
            <a:br>
              <a:rPr lang="en-US" sz="2000" dirty="0"/>
            </a:br>
            <a:endParaRPr lang="en-US" sz="2000" dirty="0"/>
          </a:p>
          <a:p>
            <a:endParaRPr lang="en-US" sz="2000" dirty="0"/>
          </a:p>
          <a:p>
            <a:pPr lvl="1"/>
            <a:r>
              <a:rPr lang="en-US" sz="1800" dirty="0"/>
              <a:t>From a </a:t>
            </a:r>
            <a:r>
              <a:rPr lang="en-US" sz="1800" dirty="0">
                <a:solidFill>
                  <a:srgbClr val="0070C0"/>
                </a:solidFill>
              </a:rPr>
              <a:t>hardware</a:t>
            </a:r>
            <a:r>
              <a:rPr lang="en-US" sz="1800" dirty="0"/>
              <a:t> perspective: size of the registers, translation tables, tags in caches, etc. – they need to change</a:t>
            </a:r>
            <a:br>
              <a:rPr lang="en-US" sz="1800" dirty="0"/>
            </a:br>
            <a:endParaRPr lang="en-US" sz="1800" dirty="0"/>
          </a:p>
          <a:p>
            <a:pPr lvl="1"/>
            <a:endParaRPr lang="en-US" sz="1800" dirty="0"/>
          </a:p>
          <a:p>
            <a:pPr lvl="1"/>
            <a:r>
              <a:rPr lang="en-US" sz="1800" dirty="0"/>
              <a:t>From a </a:t>
            </a:r>
            <a:r>
              <a:rPr lang="en-US" sz="1800" dirty="0">
                <a:solidFill>
                  <a:srgbClr val="0070C0"/>
                </a:solidFill>
              </a:rPr>
              <a:t>software/OS</a:t>
            </a:r>
            <a:r>
              <a:rPr lang="en-US" sz="1800" dirty="0"/>
              <a:t> perspective, the program “operates” in a huge virtual memory space</a:t>
            </a:r>
          </a:p>
          <a:p>
            <a:pPr lvl="2"/>
            <a:r>
              <a:rPr lang="en-US" dirty="0"/>
              <a:t>The new number of addressable bytes: 18,446,744,073,709,551,615</a:t>
            </a:r>
          </a:p>
          <a:p>
            <a:pPr lvl="2"/>
            <a:r>
              <a:rPr lang="en-US" dirty="0"/>
              <a:t>In reality, the virtual memory addresses are represented using only about 40 to 50 bits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32</a:t>
            </a:fld>
            <a:endParaRPr lang="en-US" altLang="en-US"/>
          </a:p>
        </p:txBody>
      </p:sp>
    </p:spTree>
    <p:extLst>
      <p:ext uri="{BB962C8B-B14F-4D97-AF65-F5344CB8AC3E}">
        <p14:creationId xmlns:p14="http://schemas.microsoft.com/office/powerpoint/2010/main" val="4256136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Example </a:t>
            </a:r>
            <a:r>
              <a:rPr lang="en-US" sz="2400" dirty="0"/>
              <a:t>[using CAE’s tux-103]</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33</a:t>
            </a:fld>
            <a:endParaRPr lang="en-US" altLang="en-US"/>
          </a:p>
        </p:txBody>
      </p:sp>
      <p:sp>
        <p:nvSpPr>
          <p:cNvPr id="7" name="Rectangle 6"/>
          <p:cNvSpPr/>
          <p:nvPr/>
        </p:nvSpPr>
        <p:spPr>
          <a:xfrm>
            <a:off x="2837330" y="2267726"/>
            <a:ext cx="4597400" cy="3139321"/>
          </a:xfrm>
          <a:prstGeom prst="rect">
            <a:avLst/>
          </a:prstGeom>
          <a:solidFill>
            <a:schemeClr val="bg1">
              <a:lumMod val="85000"/>
            </a:schemeClr>
          </a:solidFill>
          <a:ln>
            <a:solidFill>
              <a:srgbClr val="0070C0"/>
            </a:solidFill>
          </a:ln>
        </p:spPr>
        <p:txBody>
          <a:bodyPr wrap="square">
            <a:spAutoFit/>
          </a:bodyPr>
          <a:lstStyle/>
          <a:p>
            <a:r>
              <a:rPr lang="en-US" sz="1100" dirty="0">
                <a:latin typeface="Consolas" panose="020B0609020204030204" pitchFamily="49" charset="0"/>
              </a:rPr>
              <a:t>processor       : 0</a:t>
            </a:r>
          </a:p>
          <a:p>
            <a:r>
              <a:rPr lang="en-US" sz="1100" dirty="0" err="1">
                <a:latin typeface="Consolas" panose="020B0609020204030204" pitchFamily="49" charset="0"/>
              </a:rPr>
              <a:t>vendor_id</a:t>
            </a:r>
            <a:r>
              <a:rPr lang="en-US" sz="1100" dirty="0">
                <a:latin typeface="Consolas" panose="020B0609020204030204" pitchFamily="49" charset="0"/>
              </a:rPr>
              <a:t>       : </a:t>
            </a:r>
            <a:r>
              <a:rPr lang="en-US" sz="1100" dirty="0" err="1">
                <a:latin typeface="Consolas" panose="020B0609020204030204" pitchFamily="49" charset="0"/>
              </a:rPr>
              <a:t>GenuineIntel</a:t>
            </a:r>
            <a:endParaRPr lang="en-US" sz="1100" dirty="0">
              <a:latin typeface="Consolas" panose="020B0609020204030204" pitchFamily="49" charset="0"/>
            </a:endParaRPr>
          </a:p>
          <a:p>
            <a:r>
              <a:rPr lang="en-US" sz="1100" dirty="0" err="1">
                <a:latin typeface="Consolas" panose="020B0609020204030204" pitchFamily="49" charset="0"/>
              </a:rPr>
              <a:t>cpu</a:t>
            </a:r>
            <a:r>
              <a:rPr lang="en-US" sz="1100" dirty="0">
                <a:latin typeface="Consolas" panose="020B0609020204030204" pitchFamily="49" charset="0"/>
              </a:rPr>
              <a:t> family      : 6</a:t>
            </a:r>
          </a:p>
          <a:p>
            <a:r>
              <a:rPr lang="en-US" sz="1100" dirty="0">
                <a:latin typeface="Consolas" panose="020B0609020204030204" pitchFamily="49" charset="0"/>
              </a:rPr>
              <a:t>model           : 60</a:t>
            </a:r>
          </a:p>
          <a:p>
            <a:r>
              <a:rPr lang="en-US" sz="1100" dirty="0">
                <a:latin typeface="Consolas" panose="020B0609020204030204" pitchFamily="49" charset="0"/>
              </a:rPr>
              <a:t>model name      : Intel(R) Core(TM) i5-4570 CPU @ 3.20GHz</a:t>
            </a:r>
          </a:p>
          <a:p>
            <a:r>
              <a:rPr lang="en-US" sz="1100" dirty="0">
                <a:latin typeface="Consolas" panose="020B0609020204030204" pitchFamily="49" charset="0"/>
              </a:rPr>
              <a:t>stepping        : 3</a:t>
            </a:r>
          </a:p>
          <a:p>
            <a:r>
              <a:rPr lang="en-US" sz="1100" dirty="0">
                <a:latin typeface="Consolas" panose="020B0609020204030204" pitchFamily="49" charset="0"/>
              </a:rPr>
              <a:t>microcode       : 0x20</a:t>
            </a:r>
          </a:p>
          <a:p>
            <a:r>
              <a:rPr lang="en-US" sz="1100" dirty="0" err="1">
                <a:latin typeface="Consolas" panose="020B0609020204030204" pitchFamily="49" charset="0"/>
              </a:rPr>
              <a:t>cpu</a:t>
            </a:r>
            <a:r>
              <a:rPr lang="en-US" sz="1100" dirty="0">
                <a:latin typeface="Consolas" panose="020B0609020204030204" pitchFamily="49" charset="0"/>
              </a:rPr>
              <a:t> MHz         : 3197.500</a:t>
            </a:r>
          </a:p>
          <a:p>
            <a:r>
              <a:rPr lang="en-US" sz="1100" dirty="0">
                <a:latin typeface="Consolas" panose="020B0609020204030204" pitchFamily="49" charset="0"/>
              </a:rPr>
              <a:t>cache size      : 6144 KB</a:t>
            </a:r>
          </a:p>
          <a:p>
            <a:r>
              <a:rPr lang="en-US" sz="1100" dirty="0">
                <a:latin typeface="Consolas" panose="020B0609020204030204" pitchFamily="49" charset="0"/>
              </a:rPr>
              <a:t>physical id     : 0</a:t>
            </a:r>
          </a:p>
          <a:p>
            <a:r>
              <a:rPr lang="en-US" sz="1100" dirty="0">
                <a:latin typeface="Consolas" panose="020B0609020204030204" pitchFamily="49" charset="0"/>
              </a:rPr>
              <a:t>siblings        : 4</a:t>
            </a:r>
          </a:p>
          <a:p>
            <a:r>
              <a:rPr lang="en-US" sz="1100" dirty="0">
                <a:latin typeface="Consolas" panose="020B0609020204030204" pitchFamily="49" charset="0"/>
              </a:rPr>
              <a:t>core id         : 0</a:t>
            </a:r>
          </a:p>
          <a:p>
            <a:r>
              <a:rPr lang="en-US" sz="1100" dirty="0" err="1">
                <a:latin typeface="Consolas" panose="020B0609020204030204" pitchFamily="49" charset="0"/>
              </a:rPr>
              <a:t>cpu</a:t>
            </a:r>
            <a:r>
              <a:rPr lang="en-US" sz="1100" dirty="0">
                <a:latin typeface="Consolas" panose="020B0609020204030204" pitchFamily="49" charset="0"/>
              </a:rPr>
              <a:t> cores       : 4</a:t>
            </a:r>
          </a:p>
          <a:p>
            <a:r>
              <a:rPr lang="en-US" sz="1100" dirty="0" err="1">
                <a:latin typeface="Consolas" panose="020B0609020204030204" pitchFamily="49" charset="0"/>
              </a:rPr>
              <a:t>apicid</a:t>
            </a:r>
            <a:r>
              <a:rPr lang="en-US" sz="1100" dirty="0">
                <a:latin typeface="Consolas" panose="020B0609020204030204" pitchFamily="49" charset="0"/>
              </a:rPr>
              <a:t>          : 0</a:t>
            </a:r>
          </a:p>
          <a:p>
            <a:r>
              <a:rPr lang="en-US" sz="1100" dirty="0" err="1">
                <a:latin typeface="Consolas" panose="020B0609020204030204" pitchFamily="49" charset="0"/>
              </a:rPr>
              <a:t>fpu</a:t>
            </a:r>
            <a:r>
              <a:rPr lang="en-US" sz="1100" dirty="0">
                <a:latin typeface="Consolas" panose="020B0609020204030204" pitchFamily="49" charset="0"/>
              </a:rPr>
              <a:t>             : yes</a:t>
            </a:r>
          </a:p>
          <a:p>
            <a:r>
              <a:rPr lang="en-US" sz="1100" dirty="0" err="1">
                <a:latin typeface="Consolas" panose="020B0609020204030204" pitchFamily="49" charset="0"/>
              </a:rPr>
              <a:t>fpu_exception</a:t>
            </a:r>
            <a:r>
              <a:rPr lang="en-US" sz="1100" dirty="0">
                <a:latin typeface="Consolas" panose="020B0609020204030204" pitchFamily="49" charset="0"/>
              </a:rPr>
              <a:t>   : yes</a:t>
            </a:r>
          </a:p>
          <a:p>
            <a:r>
              <a:rPr lang="en-US" sz="1100" dirty="0" err="1">
                <a:latin typeface="Consolas" panose="020B0609020204030204" pitchFamily="49" charset="0"/>
              </a:rPr>
              <a:t>cache_alignment</a:t>
            </a:r>
            <a:r>
              <a:rPr lang="en-US" sz="1100" dirty="0">
                <a:latin typeface="Consolas" panose="020B0609020204030204" pitchFamily="49" charset="0"/>
              </a:rPr>
              <a:t> : 64</a:t>
            </a:r>
          </a:p>
          <a:p>
            <a:r>
              <a:rPr lang="en-US" sz="1100" dirty="0">
                <a:solidFill>
                  <a:srgbClr val="C00000"/>
                </a:solidFill>
                <a:latin typeface="Consolas" panose="020B0609020204030204" pitchFamily="49" charset="0"/>
              </a:rPr>
              <a:t>address sizes   : 39 bits physical, 48 bits virtual</a:t>
            </a:r>
          </a:p>
        </p:txBody>
      </p:sp>
      <p:sp>
        <p:nvSpPr>
          <p:cNvPr id="9" name="Rectangle 8"/>
          <p:cNvSpPr/>
          <p:nvPr/>
        </p:nvSpPr>
        <p:spPr>
          <a:xfrm>
            <a:off x="5754997" y="2035643"/>
            <a:ext cx="3147015" cy="400110"/>
          </a:xfrm>
          <a:prstGeom prst="rect">
            <a:avLst/>
          </a:prstGeom>
          <a:solidFill>
            <a:srgbClr val="FFC000"/>
          </a:solidFill>
        </p:spPr>
        <p:txBody>
          <a:bodyPr wrap="none">
            <a:spAutoFit/>
          </a:bodyPr>
          <a:lstStyle/>
          <a:p>
            <a:r>
              <a:rPr lang="en-US" sz="2000" b="1" kern="0" dirty="0">
                <a:solidFill>
                  <a:srgbClr val="330066"/>
                </a:solidFill>
                <a:latin typeface="Consolas" panose="020B0609020204030204" pitchFamily="49" charset="0"/>
                <a:ea typeface="+mj-ea"/>
                <a:cs typeface="+mj-cs"/>
              </a:rPr>
              <a:t>&gt;&gt; less /</a:t>
            </a:r>
            <a:r>
              <a:rPr lang="en-US" sz="2000" b="1" kern="0" dirty="0" err="1">
                <a:solidFill>
                  <a:srgbClr val="330066"/>
                </a:solidFill>
                <a:latin typeface="Consolas" panose="020B0609020204030204" pitchFamily="49" charset="0"/>
                <a:ea typeface="+mj-ea"/>
                <a:cs typeface="+mj-cs"/>
              </a:rPr>
              <a:t>proc</a:t>
            </a:r>
            <a:r>
              <a:rPr lang="en-US" sz="2000" b="1" kern="0" dirty="0">
                <a:solidFill>
                  <a:srgbClr val="330066"/>
                </a:solidFill>
                <a:latin typeface="Consolas" panose="020B0609020204030204" pitchFamily="49" charset="0"/>
                <a:ea typeface="+mj-ea"/>
                <a:cs typeface="+mj-cs"/>
              </a:rPr>
              <a:t>/</a:t>
            </a:r>
            <a:r>
              <a:rPr lang="en-US" sz="2000" b="1" kern="0" dirty="0" err="1">
                <a:solidFill>
                  <a:srgbClr val="330066"/>
                </a:solidFill>
                <a:latin typeface="Consolas" panose="020B0609020204030204" pitchFamily="49" charset="0"/>
                <a:ea typeface="+mj-ea"/>
                <a:cs typeface="+mj-cs"/>
              </a:rPr>
              <a:t>cpuinfo</a:t>
            </a:r>
            <a:endParaRPr lang="en-US" dirty="0"/>
          </a:p>
        </p:txBody>
      </p:sp>
      <p:sp>
        <p:nvSpPr>
          <p:cNvPr id="2" name="Right Arrow 1"/>
          <p:cNvSpPr/>
          <p:nvPr/>
        </p:nvSpPr>
        <p:spPr>
          <a:xfrm>
            <a:off x="2490810" y="5125693"/>
            <a:ext cx="28135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762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p:txBody>
          <a:bodyPr/>
          <a:lstStyle/>
          <a:p>
            <a:endParaRPr lang="en-US" dirty="0"/>
          </a:p>
          <a:p>
            <a:r>
              <a:rPr lang="en-US" dirty="0"/>
              <a:t>Refresher: a memory page, or virtual page, is a fixed-length contiguous block of virtual memory, described by a single entry in the Page Table</a:t>
            </a:r>
          </a:p>
          <a:p>
            <a:endParaRPr lang="en-US" dirty="0"/>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0900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the frame/page</a:t>
            </a:r>
          </a:p>
        </p:txBody>
      </p:sp>
      <p:sp>
        <p:nvSpPr>
          <p:cNvPr id="3" name="Content Placeholder 2"/>
          <p:cNvSpPr>
            <a:spLocks noGrp="1"/>
          </p:cNvSpPr>
          <p:nvPr>
            <p:ph idx="1"/>
          </p:nvPr>
        </p:nvSpPr>
        <p:spPr/>
        <p:txBody>
          <a:bodyPr/>
          <a:lstStyle/>
          <a:p>
            <a:r>
              <a:rPr lang="en-US" dirty="0"/>
              <a:t>Large page size, </a:t>
            </a:r>
            <a:r>
              <a:rPr lang="en-US" dirty="0">
                <a:solidFill>
                  <a:srgbClr val="0070C0"/>
                </a:solidFill>
              </a:rPr>
              <a:t>pros</a:t>
            </a:r>
          </a:p>
          <a:p>
            <a:pPr lvl="1"/>
            <a:r>
              <a:rPr lang="en-US" dirty="0"/>
              <a:t>Less TLB pressure</a:t>
            </a:r>
          </a:p>
          <a:p>
            <a:pPr lvl="1"/>
            <a:r>
              <a:rPr lang="en-US" dirty="0"/>
              <a:t>Why?</a:t>
            </a:r>
          </a:p>
          <a:p>
            <a:pPr lvl="2"/>
            <a:r>
              <a:rPr lang="en-US" dirty="0"/>
              <a:t>Fewer pages to blanket the virtual memory means fewer entries in the Page Table, which means </a:t>
            </a:r>
          </a:p>
          <a:p>
            <a:pPr lvl="3"/>
            <a:r>
              <a:rPr lang="en-US" dirty="0"/>
              <a:t>Fewer values that compete for storage in the TLB cache. More TLB hits: faster program</a:t>
            </a:r>
          </a:p>
          <a:p>
            <a:pPr lvl="3"/>
            <a:r>
              <a:rPr lang="en-US" dirty="0"/>
              <a:t>[not that big of a deal] The size of the Page Table is smaller – less memory needed to store it</a:t>
            </a:r>
          </a:p>
          <a:p>
            <a:endParaRPr lang="en-US" dirty="0"/>
          </a:p>
          <a:p>
            <a:endParaRPr lang="en-US" dirty="0"/>
          </a:p>
          <a:p>
            <a:r>
              <a:rPr lang="en-US" dirty="0"/>
              <a:t>Large page size, </a:t>
            </a:r>
            <a:r>
              <a:rPr lang="en-US" dirty="0">
                <a:solidFill>
                  <a:srgbClr val="0070C0"/>
                </a:solidFill>
              </a:rPr>
              <a:t>cons</a:t>
            </a:r>
          </a:p>
          <a:p>
            <a:pPr lvl="1"/>
            <a:r>
              <a:rPr lang="en-US" dirty="0"/>
              <a:t>Might lead to wasteful use of physical memory</a:t>
            </a:r>
          </a:p>
          <a:p>
            <a:pPr lvl="2"/>
            <a:r>
              <a:rPr lang="en-US" dirty="0"/>
              <a:t>Example: page size 1024 KB. If you need to allocate 1030 KB of memory, you use two pages/frames</a:t>
            </a:r>
          </a:p>
          <a:p>
            <a:pPr lvl="3"/>
            <a:r>
              <a:rPr lang="en-US" dirty="0"/>
              <a:t>If your process doesn’t use rest of the second page, then there’ll be a sizeable hole in physical memory</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03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page/frame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a:xfrm>
                <a:off x="147344" y="6525676"/>
                <a:ext cx="2094924" cy="205819"/>
              </a:xfrm>
            </p:spPr>
            <p:txBody>
              <a:bodyPr/>
              <a:lstStyle/>
              <a:p>
                <a:r>
                  <a:rPr lang="en-US" dirty="0"/>
                  <a:t>[https://en.wikipedia.org/wiki/Page_(computer_memory)]</a:t>
                </a:r>
                <a14:m>
                  <m:oMath xmlns:m="http://schemas.openxmlformats.org/officeDocument/2006/math">
                    <m:r>
                      <a:rPr lang="en-US" b="0" i="1" smtClean="0">
                        <a:latin typeface="Cambria Math" panose="02040503050406030204" pitchFamily="18" charset="0"/>
                      </a:rPr>
                      <m:t>→</m:t>
                    </m:r>
                  </m:oMath>
                </a14:m>
                <a:endParaRPr lang="en-US" b="0"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2094924" cy="205819"/>
              </a:xfrm>
              <a:blipFill>
                <a:blip r:embed="rId2"/>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007165" y="3045301"/>
          <a:ext cx="10121900" cy="1757680"/>
        </p:xfrm>
        <a:graphic>
          <a:graphicData uri="http://schemas.openxmlformats.org/drawingml/2006/table">
            <a:tbl>
              <a:tblPr>
                <a:tableStyleId>{5C22544A-7EE6-4342-B048-85BDC9FD1C3A}</a:tableStyleId>
              </a:tblPr>
              <a:tblGrid>
                <a:gridCol w="3020170">
                  <a:extLst>
                    <a:ext uri="{9D8B030D-6E8A-4147-A177-3AD203B41FA5}">
                      <a16:colId xmlns:a16="http://schemas.microsoft.com/office/drawing/2014/main" val="1022479325"/>
                    </a:ext>
                  </a:extLst>
                </a:gridCol>
                <a:gridCol w="1705555">
                  <a:extLst>
                    <a:ext uri="{9D8B030D-6E8A-4147-A177-3AD203B41FA5}">
                      <a16:colId xmlns:a16="http://schemas.microsoft.com/office/drawing/2014/main" val="667816089"/>
                    </a:ext>
                  </a:extLst>
                </a:gridCol>
                <a:gridCol w="5396175">
                  <a:extLst>
                    <a:ext uri="{9D8B030D-6E8A-4147-A177-3AD203B41FA5}">
                      <a16:colId xmlns:a16="http://schemas.microsoft.com/office/drawing/2014/main" val="1679355929"/>
                    </a:ext>
                  </a:extLst>
                </a:gridCol>
              </a:tblGrid>
              <a:tr h="196850">
                <a:tc>
                  <a:txBody>
                    <a:bodyPr/>
                    <a:lstStyle/>
                    <a:p>
                      <a:pPr algn="ctr" fontAlgn="ctr"/>
                      <a:r>
                        <a:rPr lang="en-US" sz="1400" u="none" strike="noStrike" dirty="0">
                          <a:effectLst/>
                        </a:rPr>
                        <a:t>Architecture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Smallest page size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Larger page sizes</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extLst>
                  <a:ext uri="{0D108BD9-81ED-4DB2-BD59-A6C34878D82A}">
                    <a16:rowId xmlns:a16="http://schemas.microsoft.com/office/drawing/2014/main" val="3522282106"/>
                  </a:ext>
                </a:extLst>
              </a:tr>
              <a:tr h="190500">
                <a:tc>
                  <a:txBody>
                    <a:bodyPr/>
                    <a:lstStyle/>
                    <a:p>
                      <a:pPr algn="ctr" fontAlgn="ctr"/>
                      <a:r>
                        <a:rPr lang="en-US" sz="1400" u="none" strike="noStrike" dirty="0">
                          <a:effectLst/>
                        </a:rPr>
                        <a:t>x86-64</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1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16755418"/>
                  </a:ext>
                </a:extLst>
              </a:tr>
              <a:tr h="184150">
                <a:tc>
                  <a:txBody>
                    <a:bodyPr/>
                    <a:lstStyle/>
                    <a:p>
                      <a:pPr algn="ctr" fontAlgn="ctr"/>
                      <a:r>
                        <a:rPr lang="en-US" sz="1400" u="none" strike="noStrike" dirty="0" err="1">
                          <a:effectLst/>
                        </a:rPr>
                        <a:t>UltraSPARC</a:t>
                      </a:r>
                      <a:r>
                        <a:rPr lang="en-US" sz="1400" u="none" strike="noStrike" dirty="0">
                          <a:effectLst/>
                        </a:rPr>
                        <a:t> Architecture 2007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8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512 KiB, 4 </a:t>
                      </a:r>
                      <a:r>
                        <a:rPr lang="en-US" sz="1400" u="none" strike="noStrike" dirty="0" err="1">
                          <a:effectLst/>
                        </a:rPr>
                        <a:t>MiB</a:t>
                      </a:r>
                      <a:r>
                        <a:rPr lang="en-US" sz="1400" u="none" strike="noStrike" dirty="0">
                          <a:effectLst/>
                        </a:rPr>
                        <a:t>, 32 </a:t>
                      </a:r>
                      <a:r>
                        <a:rPr lang="en-US" sz="1400" u="none" strike="noStrike" dirty="0" err="1">
                          <a:effectLst/>
                        </a:rPr>
                        <a:t>MiB</a:t>
                      </a:r>
                      <a:r>
                        <a:rPr lang="en-US" sz="1400" u="none" strike="noStrike" dirty="0">
                          <a:effectLst/>
                        </a:rPr>
                        <a:t>, 256 </a:t>
                      </a:r>
                      <a:r>
                        <a:rPr lang="en-US" sz="1400" u="none" strike="noStrike" dirty="0" err="1">
                          <a:effectLst/>
                        </a:rPr>
                        <a:t>MiB</a:t>
                      </a:r>
                      <a:r>
                        <a:rPr lang="en-US" sz="1400" u="none" strike="noStrike" dirty="0">
                          <a:effectLst/>
                        </a:rPr>
                        <a:t>, 2 </a:t>
                      </a:r>
                      <a:r>
                        <a:rPr lang="en-US" sz="1400" u="none" strike="noStrike" dirty="0" err="1">
                          <a:effectLst/>
                        </a:rPr>
                        <a:t>GiB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76762426"/>
                  </a:ext>
                </a:extLst>
              </a:tr>
              <a:tr h="184150">
                <a:tc>
                  <a:txBody>
                    <a:bodyPr/>
                    <a:lstStyle/>
                    <a:p>
                      <a:pPr algn="ctr" fontAlgn="ctr"/>
                      <a:r>
                        <a:rPr lang="en-US" sz="1400" u="none" strike="noStrike" dirty="0">
                          <a:effectLst/>
                        </a:rPr>
                        <a:t>SPARC v8 with SPARC Reference MMU</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256 KiB,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8899378"/>
                  </a:ext>
                </a:extLst>
              </a:tr>
              <a:tr h="184150">
                <a:tc>
                  <a:txBody>
                    <a:bodyPr/>
                    <a:lstStyle/>
                    <a:p>
                      <a:pPr algn="ctr" fontAlgn="ctr"/>
                      <a:r>
                        <a:rPr lang="en-US" sz="1400" u="none" strike="noStrike" dirty="0">
                          <a:effectLst/>
                        </a:rPr>
                        <a:t>Power Architecture</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16 </a:t>
                      </a:r>
                      <a:r>
                        <a:rPr lang="en-US" sz="1400" u="none" strike="noStrike" dirty="0" err="1">
                          <a:effectLst/>
                        </a:rPr>
                        <a:t>MiB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07781750"/>
                  </a:ext>
                </a:extLst>
              </a:tr>
              <a:tr h="184150">
                <a:tc>
                  <a:txBody>
                    <a:bodyPr/>
                    <a:lstStyle/>
                    <a:p>
                      <a:pPr algn="ctr" fontAlgn="ctr"/>
                      <a:r>
                        <a:rPr lang="en-US" sz="1400" u="none" strike="noStrike" dirty="0">
                          <a:effectLst/>
                        </a:rPr>
                        <a:t>IA-64 (Itanium)</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8 KiB, 64 KiB, 256 KiB, 1 </a:t>
                      </a:r>
                      <a:r>
                        <a:rPr lang="en-US" sz="1400" u="none" strike="noStrike" dirty="0" err="1">
                          <a:effectLst/>
                        </a:rPr>
                        <a:t>MiB</a:t>
                      </a:r>
                      <a:r>
                        <a:rPr lang="en-US" sz="1400" u="none" strike="noStrike" dirty="0">
                          <a:effectLst/>
                        </a:rPr>
                        <a:t>, 4 </a:t>
                      </a:r>
                      <a:r>
                        <a:rPr lang="en-US" sz="1400" u="none" strike="noStrike" dirty="0" err="1">
                          <a:effectLst/>
                        </a:rPr>
                        <a:t>MiB</a:t>
                      </a:r>
                      <a:r>
                        <a:rPr lang="en-US" sz="1400" u="none" strike="noStrike" dirty="0">
                          <a:effectLst/>
                        </a:rPr>
                        <a:t>, 16 </a:t>
                      </a:r>
                      <a:r>
                        <a:rPr lang="en-US" sz="1400" u="none" strike="noStrike" dirty="0" err="1">
                          <a:effectLst/>
                        </a:rPr>
                        <a:t>MiB</a:t>
                      </a:r>
                      <a:r>
                        <a:rPr lang="en-US" sz="1400" u="none" strike="noStrike" dirty="0">
                          <a:effectLst/>
                        </a:rPr>
                        <a:t>, 256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60358020"/>
                  </a:ext>
                </a:extLst>
              </a:tr>
              <a:tr h="184150">
                <a:tc>
                  <a:txBody>
                    <a:bodyPr/>
                    <a:lstStyle/>
                    <a:p>
                      <a:pPr algn="ctr" fontAlgn="ctr"/>
                      <a:r>
                        <a:rPr lang="en-US" sz="1400" u="none" strike="noStrike" dirty="0">
                          <a:effectLst/>
                        </a:rPr>
                        <a:t>ARMv7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 </a:t>
                      </a:r>
                      <a:r>
                        <a:rPr lang="en-US" sz="1400" u="none" strike="noStrike" dirty="0" err="1">
                          <a:effectLst/>
                        </a:rPr>
                        <a:t>MiB</a:t>
                      </a:r>
                      <a:r>
                        <a:rPr lang="en-US" sz="1400" u="none" strike="noStrike" dirty="0">
                          <a:effectLst/>
                        </a:rPr>
                        <a:t>,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40174911"/>
                  </a:ext>
                </a:extLst>
              </a:tr>
              <a:tr h="184150">
                <a:tc>
                  <a:txBody>
                    <a:bodyPr/>
                    <a:lstStyle/>
                    <a:p>
                      <a:pPr algn="ctr" fontAlgn="ctr"/>
                      <a:r>
                        <a:rPr lang="en-US" sz="1400" u="none" strike="noStrike" dirty="0">
                          <a:effectLst/>
                        </a:rPr>
                        <a:t>32-bit x86</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4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77642864"/>
                  </a:ext>
                </a:extLst>
              </a:tr>
            </a:tbl>
          </a:graphicData>
        </a:graphic>
      </p:graphicFrame>
    </p:spTree>
    <p:extLst>
      <p:ext uri="{BB962C8B-B14F-4D97-AF65-F5344CB8AC3E}">
        <p14:creationId xmlns:p14="http://schemas.microsoft.com/office/powerpoint/2010/main" val="1211341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Departing thoughts, </a:t>
            </a:r>
            <a:r>
              <a:rPr lang="en-US" dirty="0" smtClean="0"/>
              <a:t>memory aspects</a:t>
            </a:r>
            <a:endParaRPr lang="en-US" dirty="0"/>
          </a:p>
        </p:txBody>
      </p:sp>
      <p:sp>
        <p:nvSpPr>
          <p:cNvPr id="5" name="Content Placeholder 4"/>
          <p:cNvSpPr>
            <a:spLocks noGrp="1"/>
          </p:cNvSpPr>
          <p:nvPr>
            <p:ph idx="1"/>
          </p:nvPr>
        </p:nvSpPr>
        <p:spPr/>
        <p:txBody>
          <a:bodyPr>
            <a:normAutofit/>
          </a:bodyPr>
          <a:lstStyle/>
          <a:p>
            <a:pPr lvl="1"/>
            <a:endParaRPr lang="en-US" dirty="0"/>
          </a:p>
          <a:p>
            <a:r>
              <a:rPr lang="en-US" dirty="0" smtClean="0"/>
              <a:t>Memory </a:t>
            </a:r>
            <a:r>
              <a:rPr lang="en-US" dirty="0"/>
              <a:t>transactions:</a:t>
            </a:r>
          </a:p>
          <a:p>
            <a:pPr lvl="1"/>
            <a:r>
              <a:rPr lang="en-US" dirty="0"/>
              <a:t>Add overhead, at times rather large, owing to complex process of </a:t>
            </a:r>
            <a:r>
              <a:rPr lang="en-US" dirty="0" smtClean="0"/>
              <a:t>moving data</a:t>
            </a:r>
            <a:endParaRPr lang="en-US" dirty="0"/>
          </a:p>
          <a:p>
            <a:pPr lvl="2"/>
            <a:r>
              <a:rPr lang="en-US" dirty="0"/>
              <a:t>From </a:t>
            </a:r>
            <a:r>
              <a:rPr lang="en-US" dirty="0">
                <a:solidFill>
                  <a:srgbClr val="0070C0"/>
                </a:solidFill>
              </a:rPr>
              <a:t>disk</a:t>
            </a:r>
            <a:r>
              <a:rPr lang="en-US" dirty="0"/>
              <a:t> to </a:t>
            </a:r>
            <a:r>
              <a:rPr lang="en-US" dirty="0">
                <a:solidFill>
                  <a:srgbClr val="0070C0"/>
                </a:solidFill>
              </a:rPr>
              <a:t>main memory</a:t>
            </a:r>
            <a:r>
              <a:rPr lang="en-US" dirty="0"/>
              <a:t> to </a:t>
            </a:r>
            <a:r>
              <a:rPr lang="en-US" dirty="0">
                <a:solidFill>
                  <a:srgbClr val="0070C0"/>
                </a:solidFill>
              </a:rPr>
              <a:t>cache</a:t>
            </a:r>
            <a:r>
              <a:rPr lang="en-US" dirty="0"/>
              <a:t> to </a:t>
            </a:r>
            <a:r>
              <a:rPr lang="en-US" dirty="0">
                <a:solidFill>
                  <a:srgbClr val="0070C0"/>
                </a:solidFill>
              </a:rPr>
              <a:t>register</a:t>
            </a:r>
          </a:p>
          <a:p>
            <a:pPr lvl="1"/>
            <a:r>
              <a:rPr lang="en-US" dirty="0" smtClean="0"/>
              <a:t>Time and power costly</a:t>
            </a:r>
            <a:endParaRPr lang="en-US" dirty="0"/>
          </a:p>
          <a:p>
            <a:endParaRPr lang="en-US" dirty="0" smtClean="0"/>
          </a:p>
          <a:p>
            <a:endParaRPr lang="en-US" dirty="0" smtClean="0"/>
          </a:p>
          <a:p>
            <a:r>
              <a:rPr lang="en-US" dirty="0"/>
              <a:t>Keep in mind the memory hierarchy; understand the size of the memories on your machine</a:t>
            </a:r>
          </a:p>
          <a:p>
            <a:pPr lvl="1"/>
            <a:r>
              <a:rPr lang="en-US" dirty="0"/>
              <a:t>The closer to the top of the hierarchy, the better off you are</a:t>
            </a:r>
          </a:p>
          <a:p>
            <a:endParaRPr lang="en-US" dirty="0"/>
          </a:p>
          <a:p>
            <a:endParaRPr lang="en-US" dirty="0"/>
          </a:p>
          <a:p>
            <a:r>
              <a:rPr lang="en-US" dirty="0" smtClean="0"/>
              <a:t>If the </a:t>
            </a:r>
            <a:r>
              <a:rPr lang="en-US" dirty="0"/>
              <a:t>speed of </a:t>
            </a:r>
            <a:r>
              <a:rPr lang="en-US" dirty="0" smtClean="0"/>
              <a:t>the code </a:t>
            </a:r>
            <a:r>
              <a:rPr lang="en-US" dirty="0"/>
              <a:t>matters, pay attention to how you use </a:t>
            </a:r>
            <a:r>
              <a:rPr lang="en-US" dirty="0" smtClean="0"/>
              <a:t>memory</a:t>
            </a:r>
          </a:p>
          <a:p>
            <a:endParaRPr lang="en-US" dirty="0" smtClean="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767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Side-trip: Using C/C++ in this class</a:t>
            </a:r>
            <a:endParaRPr lang="en-US" dirty="0"/>
          </a:p>
        </p:txBody>
      </p:sp>
      <p:sp>
        <p:nvSpPr>
          <p:cNvPr id="5" name="Content Placeholder 4"/>
          <p:cNvSpPr>
            <a:spLocks noGrp="1"/>
          </p:cNvSpPr>
          <p:nvPr>
            <p:ph idx="1"/>
          </p:nvPr>
        </p:nvSpPr>
        <p:spPr/>
        <p:txBody>
          <a:bodyPr>
            <a:normAutofit/>
          </a:bodyPr>
          <a:lstStyle/>
          <a:p>
            <a:pPr lvl="1"/>
            <a:endParaRPr lang="en-US" dirty="0" smtClean="0"/>
          </a:p>
          <a:p>
            <a:pPr lvl="1"/>
            <a:endParaRPr lang="en-US" dirty="0"/>
          </a:p>
          <a:p>
            <a:r>
              <a:rPr lang="en-US" dirty="0"/>
              <a:t>Using </a:t>
            </a:r>
            <a:r>
              <a:rPr lang="en-US" dirty="0" smtClean="0"/>
              <a:t>C/C++ </a:t>
            </a:r>
            <a:r>
              <a:rPr lang="en-US" dirty="0"/>
              <a:t>in this class: </a:t>
            </a:r>
            <a:r>
              <a:rPr lang="en-US" dirty="0" smtClean="0"/>
              <a:t>good </a:t>
            </a:r>
            <a:r>
              <a:rPr lang="en-US" dirty="0"/>
              <a:t>vehicle to explain how memory works</a:t>
            </a:r>
          </a:p>
          <a:p>
            <a:pPr lvl="1"/>
            <a:r>
              <a:rPr lang="en-US" dirty="0" smtClean="0"/>
              <a:t>Two aspects that bring C close to hardware: pointers &amp; the </a:t>
            </a:r>
            <a:r>
              <a:rPr lang="en-US" dirty="0" err="1" smtClean="0">
                <a:latin typeface="Consolas" panose="020B0609020204030204" pitchFamily="49" charset="0"/>
              </a:rPr>
              <a:t>malloc</a:t>
            </a:r>
            <a:r>
              <a:rPr lang="en-US" dirty="0"/>
              <a:t> (memory </a:t>
            </a:r>
            <a:r>
              <a:rPr lang="en-US" dirty="0" smtClean="0"/>
              <a:t>allocation) function call</a:t>
            </a:r>
            <a:endParaRPr lang="en-US" dirty="0"/>
          </a:p>
          <a:p>
            <a:pPr lvl="1"/>
            <a:endParaRPr lang="en-US" dirty="0" smtClean="0"/>
          </a:p>
          <a:p>
            <a:pPr lvl="1"/>
            <a:endParaRPr lang="en-US" dirty="0"/>
          </a:p>
          <a:p>
            <a:r>
              <a:rPr lang="en-US" dirty="0"/>
              <a:t>The overhead of memory transactions is there in any language (Fortran, Matlab, Python, etc.)</a:t>
            </a:r>
          </a:p>
          <a:p>
            <a:pPr lvl="1"/>
            <a:endParaRPr lang="en-US" dirty="0" smtClean="0"/>
          </a:p>
          <a:p>
            <a:pPr lvl="1"/>
            <a:endParaRPr lang="en-US" dirty="0" smtClean="0"/>
          </a:p>
          <a:p>
            <a:r>
              <a:rPr lang="en-US" dirty="0" smtClean="0"/>
              <a:t>For your favorite language, learn </a:t>
            </a:r>
            <a:r>
              <a:rPr lang="en-US" dirty="0"/>
              <a:t>how indexing into your arrays doesn’t violate locality</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484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6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[1/3]</a:t>
            </a:r>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Question 1: How come you might have only 512MB of main memory on your laptop yet you can C-</a:t>
            </a:r>
            <a:r>
              <a:rPr lang="en-US" sz="1800" dirty="0" err="1">
                <a:latin typeface="Consolas" panose="020B0609020204030204" pitchFamily="49" charset="0"/>
              </a:rPr>
              <a:t>malloc</a:t>
            </a:r>
            <a:r>
              <a:rPr lang="en-US" sz="1800" dirty="0"/>
              <a:t> an array of 1 GB? </a:t>
            </a:r>
          </a:p>
          <a:p>
            <a:pPr marL="0" indent="0">
              <a:buNone/>
            </a:pPr>
            <a:endParaRPr lang="en-US" sz="1800" dirty="0"/>
          </a:p>
          <a:p>
            <a:pPr lvl="1"/>
            <a:endParaRPr lang="en-US" sz="14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a:t>
            </a:fld>
            <a:endParaRPr lang="en-US" altLang="en-US"/>
          </a:p>
        </p:txBody>
      </p:sp>
    </p:spTree>
    <p:extLst>
      <p:ext uri="{BB962C8B-B14F-4D97-AF65-F5344CB8AC3E}">
        <p14:creationId xmlns:p14="http://schemas.microsoft.com/office/powerpoint/2010/main" val="3931226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t>Acknowledgements</a:t>
            </a:r>
          </a:p>
        </p:txBody>
      </p:sp>
      <p:sp>
        <p:nvSpPr>
          <p:cNvPr id="390147" name="Rectangle 3"/>
          <p:cNvSpPr>
            <a:spLocks noGrp="1" noChangeArrowheads="1"/>
          </p:cNvSpPr>
          <p:nvPr>
            <p:ph idx="1"/>
          </p:nvPr>
        </p:nvSpPr>
        <p:spPr/>
        <p:txBody>
          <a:bodyPr/>
          <a:lstStyle/>
          <a:p>
            <a:pPr>
              <a:lnSpc>
                <a:spcPct val="90000"/>
              </a:lnSpc>
            </a:pPr>
            <a:endParaRPr lang="en-US" sz="2000" dirty="0"/>
          </a:p>
          <a:p>
            <a:pPr>
              <a:lnSpc>
                <a:spcPct val="90000"/>
              </a:lnSpc>
            </a:pPr>
            <a:endParaRPr lang="en-US" sz="2000" dirty="0"/>
          </a:p>
          <a:p>
            <a:pPr>
              <a:lnSpc>
                <a:spcPct val="90000"/>
              </a:lnSpc>
            </a:pPr>
            <a:r>
              <a:rPr lang="en-US" sz="2000" dirty="0"/>
              <a:t>Sources for some of the material presented today</a:t>
            </a:r>
          </a:p>
          <a:p>
            <a:pPr lvl="1">
              <a:lnSpc>
                <a:spcPct val="90000"/>
              </a:lnSpc>
            </a:pPr>
            <a:r>
              <a:rPr lang="en-US" sz="1800" dirty="0"/>
              <a:t>Hennessy and Patterson (Computer Architecture, 5</a:t>
            </a:r>
            <a:r>
              <a:rPr lang="en-US" sz="1800" baseline="30000" dirty="0"/>
              <a:t>th</a:t>
            </a:r>
            <a:r>
              <a:rPr lang="en-US" sz="1800" dirty="0"/>
              <a:t> edition)</a:t>
            </a:r>
          </a:p>
          <a:p>
            <a:pPr lvl="1">
              <a:lnSpc>
                <a:spcPct val="90000"/>
              </a:lnSpc>
            </a:pPr>
            <a:r>
              <a:rPr lang="en-US" sz="1800" dirty="0"/>
              <a:t>John Owens, UC-Davis</a:t>
            </a:r>
          </a:p>
          <a:p>
            <a:pPr lvl="1">
              <a:lnSpc>
                <a:spcPct val="90000"/>
              </a:lnSpc>
            </a:pPr>
            <a:r>
              <a:rPr lang="en-US" sz="1800" dirty="0" err="1"/>
              <a:t>Darío</a:t>
            </a:r>
            <a:r>
              <a:rPr lang="en-US" sz="1800" dirty="0"/>
              <a:t> </a:t>
            </a:r>
            <a:r>
              <a:rPr lang="en-US" sz="1800" dirty="0" err="1"/>
              <a:t>Suárez</a:t>
            </a:r>
            <a:r>
              <a:rPr lang="en-US" sz="1800" dirty="0"/>
              <a:t>, Universidad de Zaragoza</a:t>
            </a:r>
          </a:p>
          <a:p>
            <a:pPr lvl="1">
              <a:lnSpc>
                <a:spcPct val="90000"/>
              </a:lnSpc>
            </a:pPr>
            <a:r>
              <a:rPr lang="en-US" sz="1800" dirty="0"/>
              <a:t>John Cavazos, University of Delaware</a:t>
            </a:r>
          </a:p>
          <a:p>
            <a:pPr lvl="1">
              <a:lnSpc>
                <a:spcPct val="90000"/>
              </a:lnSpc>
            </a:pPr>
            <a:r>
              <a:rPr lang="en-US" sz="1800" dirty="0"/>
              <a:t>Others, as indicated on various slides</a:t>
            </a:r>
          </a:p>
          <a:p>
            <a:pPr lvl="1">
              <a:lnSpc>
                <a:spcPct val="90000"/>
              </a:lnSpc>
            </a:pPr>
            <a:endParaRPr lang="en-US" sz="1800" dirty="0"/>
          </a:p>
          <a:p>
            <a:pPr lvl="1">
              <a:lnSpc>
                <a:spcPct val="90000"/>
              </a:lnSpc>
            </a:pPr>
            <a:r>
              <a:rPr lang="en-US" sz="1800" dirty="0"/>
              <a:t>I apologize if I included a slide and didn’t give credit where was due</a:t>
            </a:r>
          </a:p>
          <a:p>
            <a:pPr lvl="1">
              <a:lnSpc>
                <a:spcPct val="90000"/>
              </a:lnSpc>
            </a:pPr>
            <a:r>
              <a:rPr lang="en-US" sz="1800" dirty="0"/>
              <a:t>Any mistakes in these slides belong to me, not the individuals above</a:t>
            </a:r>
          </a:p>
        </p:txBody>
      </p:sp>
      <p:sp>
        <p:nvSpPr>
          <p:cNvPr id="2" name="Slide Number Placeholder 1">
            <a:extLst>
              <a:ext uri="{FF2B5EF4-FFF2-40B4-BE49-F238E27FC236}">
                <a16:creationId xmlns:a16="http://schemas.microsoft.com/office/drawing/2014/main" id="{8970C8AB-9A90-4F08-8379-E11B106C7C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36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 made in this segment of the course</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Sequential computing execution speed pretty much flat for a decade now</a:t>
            </a:r>
          </a:p>
          <a:p>
            <a:endParaRPr lang="en-US" dirty="0"/>
          </a:p>
          <a:p>
            <a:endParaRPr lang="en-US" dirty="0"/>
          </a:p>
          <a:p>
            <a:endParaRPr lang="en-US" dirty="0"/>
          </a:p>
          <a:p>
            <a:r>
              <a:rPr lang="en-US" dirty="0"/>
              <a:t>Parallel computing is where speed improvements have come from</a:t>
            </a:r>
          </a:p>
        </p:txBody>
      </p:sp>
      <p:sp>
        <p:nvSpPr>
          <p:cNvPr id="4" name="Slide Number Placeholder 3">
            <a:extLst>
              <a:ext uri="{FF2B5EF4-FFF2-40B4-BE49-F238E27FC236}">
                <a16:creationId xmlns:a16="http://schemas.microsoft.com/office/drawing/2014/main" id="{5C9208E5-6846-4552-910C-7A1AFA7854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45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p:txBody>
          <a:bodyPr/>
          <a:lstStyle/>
          <a:p>
            <a:pPr>
              <a:lnSpc>
                <a:spcPct val="90000"/>
              </a:lnSpc>
            </a:pPr>
            <a:endParaRPr lang="en-US" sz="2000" dirty="0"/>
          </a:p>
          <a:p>
            <a:pPr>
              <a:lnSpc>
                <a:spcPct val="90000"/>
              </a:lnSpc>
            </a:pPr>
            <a:r>
              <a:rPr lang="en-US" sz="2000" dirty="0"/>
              <a:t>Memory Wall</a:t>
            </a:r>
          </a:p>
          <a:p>
            <a:pPr>
              <a:lnSpc>
                <a:spcPct val="90000"/>
              </a:lnSpc>
            </a:pPr>
            <a:endParaRPr lang="en-US" sz="2000" dirty="0"/>
          </a:p>
          <a:p>
            <a:pPr>
              <a:lnSpc>
                <a:spcPct val="90000"/>
              </a:lnSpc>
            </a:pPr>
            <a:endParaRPr lang="en-US" sz="2000" dirty="0"/>
          </a:p>
          <a:p>
            <a:pPr>
              <a:lnSpc>
                <a:spcPct val="90000"/>
              </a:lnSpc>
            </a:pPr>
            <a:r>
              <a:rPr lang="en-US" sz="2000" dirty="0"/>
              <a:t>Instruction Level Parallelism (ILP) Wall </a:t>
            </a:r>
          </a:p>
          <a:p>
            <a:endParaRPr lang="en-US" sz="2200" dirty="0"/>
          </a:p>
          <a:p>
            <a:pPr>
              <a:lnSpc>
                <a:spcPct val="90000"/>
              </a:lnSpc>
            </a:pPr>
            <a:endParaRPr lang="en-US" sz="2000" dirty="0"/>
          </a:p>
          <a:p>
            <a:pPr>
              <a:lnSpc>
                <a:spcPct val="90000"/>
              </a:lnSpc>
            </a:pPr>
            <a:r>
              <a:rPr lang="en-US" sz="2000" dirty="0"/>
              <a:t>Power Wall</a:t>
            </a:r>
          </a:p>
          <a:p>
            <a:pPr>
              <a:lnSpc>
                <a:spcPct val="90000"/>
              </a:lnSpc>
            </a:pPr>
            <a:endParaRPr lang="en-US" sz="20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392196" name="Rectangle 4"/>
          <p:cNvSpPr>
            <a:spLocks noChangeArrowheads="1"/>
          </p:cNvSpPr>
          <p:nvPr/>
        </p:nvSpPr>
        <p:spPr bwMode="auto">
          <a:xfrm>
            <a:off x="6248400" y="2286000"/>
            <a:ext cx="4267200" cy="1828800"/>
          </a:xfrm>
          <a:prstGeom prst="rect">
            <a:avLst/>
          </a:prstGeom>
          <a:noFill/>
          <a:ln w="9525">
            <a:noFill/>
            <a:miter lim="800000"/>
            <a:headEnd/>
            <a:tailEnd/>
          </a:ln>
          <a:effectLst/>
        </p:spPr>
        <p:txBody>
          <a:bodyPr>
            <a:spAutoFit/>
          </a:bodyPr>
          <a:lstStyle/>
          <a:p>
            <a:r>
              <a:rPr lang="en-US" u="sng" dirty="0">
                <a:latin typeface="Arial" pitchFamily="34" charset="0"/>
              </a:rPr>
              <a:t>Source</a:t>
            </a:r>
            <a:r>
              <a:rPr lang="en-US" dirty="0">
                <a:latin typeface="Arial" pitchFamily="34" charset="0"/>
              </a:rPr>
              <a:t>: “</a:t>
            </a:r>
            <a:r>
              <a:rPr lang="en-US" i="1" dirty="0">
                <a:latin typeface="Arial" pitchFamily="34" charset="0"/>
              </a:rPr>
              <a:t>The Many-Core Inflection Point for Mass Market Computer Systems</a:t>
            </a:r>
            <a:r>
              <a:rPr lang="en-US" dirty="0">
                <a:latin typeface="Arial" pitchFamily="34" charset="0"/>
              </a:rPr>
              <a:t>”, by John L. </a:t>
            </a:r>
            <a:r>
              <a:rPr lang="en-US" dirty="0" err="1">
                <a:latin typeface="Arial" pitchFamily="34" charset="0"/>
              </a:rPr>
              <a:t>Manferdelli</a:t>
            </a:r>
            <a:r>
              <a:rPr lang="en-US" dirty="0">
                <a:latin typeface="Arial" pitchFamily="34" charset="0"/>
              </a:rPr>
              <a:t>, Microsoft Corporation </a:t>
            </a:r>
          </a:p>
          <a:p>
            <a:pPr lvl="2"/>
            <a:r>
              <a:rPr lang="en-US" sz="1400" dirty="0">
                <a:latin typeface="Arial" pitchFamily="34" charset="0"/>
                <a:hlinkClick r:id="rId3"/>
              </a:rPr>
              <a:t>http://www.ctwatch.org/quarterly/articles/2007/02/the-many-core-inflection-point-for-mass-market-computer-systems/</a:t>
            </a:r>
            <a:endParaRPr lang="en-US" sz="1400" dirty="0">
              <a:latin typeface="Arial" pitchFamily="34" charset="0"/>
            </a:endParaRP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4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0" end="10"/>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t>Memory Wall</a:t>
            </a:r>
          </a:p>
        </p:txBody>
      </p:sp>
      <p:sp>
        <p:nvSpPr>
          <p:cNvPr id="394243" name="Rectangle 3"/>
          <p:cNvSpPr>
            <a:spLocks noGrp="1" noChangeArrowheads="1"/>
          </p:cNvSpPr>
          <p:nvPr>
            <p:ph idx="1"/>
          </p:nvPr>
        </p:nvSpPr>
        <p:spPr/>
        <p:txBody>
          <a:bodyPr>
            <a:normAutofit/>
          </a:bodyPr>
          <a:lstStyle/>
          <a:p>
            <a:pPr>
              <a:lnSpc>
                <a:spcPct val="80000"/>
              </a:lnSpc>
            </a:pPr>
            <a:endParaRPr lang="en-US" sz="2100" dirty="0" smtClean="0"/>
          </a:p>
          <a:p>
            <a:pPr>
              <a:lnSpc>
                <a:spcPct val="80000"/>
              </a:lnSpc>
            </a:pPr>
            <a:r>
              <a:rPr lang="en-US" sz="2100" dirty="0" smtClean="0"/>
              <a:t>Memory </a:t>
            </a:r>
            <a:r>
              <a:rPr lang="en-US" sz="2100" dirty="0"/>
              <a:t>Wall: What is it?</a:t>
            </a:r>
          </a:p>
          <a:p>
            <a:pPr lvl="1">
              <a:lnSpc>
                <a:spcPct val="80000"/>
              </a:lnSpc>
            </a:pPr>
            <a:r>
              <a:rPr lang="en-US" dirty="0"/>
              <a:t>The growing disparity of speed between CPU and memory outside the chip</a:t>
            </a:r>
          </a:p>
          <a:p>
            <a:pPr lvl="2">
              <a:lnSpc>
                <a:spcPct val="80000"/>
              </a:lnSpc>
            </a:pPr>
            <a:endParaRPr lang="en-US" sz="1700" dirty="0"/>
          </a:p>
          <a:p>
            <a:pPr lvl="1">
              <a:lnSpc>
                <a:spcPct val="80000"/>
              </a:lnSpc>
            </a:pPr>
            <a:endParaRPr lang="en-US" sz="1700" dirty="0"/>
          </a:p>
          <a:p>
            <a:pPr>
              <a:lnSpc>
                <a:spcPct val="80000"/>
              </a:lnSpc>
            </a:pPr>
            <a:endParaRPr lang="en-US" sz="1200" dirty="0"/>
          </a:p>
          <a:p>
            <a:pPr>
              <a:lnSpc>
                <a:spcPct val="80000"/>
              </a:lnSpc>
            </a:pPr>
            <a:r>
              <a:rPr lang="en-US" sz="2100" dirty="0"/>
              <a:t>Memory </a:t>
            </a:r>
            <a:r>
              <a:rPr lang="en-US" sz="2100" dirty="0" smtClean="0"/>
              <a:t>accesses have gradually become </a:t>
            </a:r>
            <a:r>
              <a:rPr lang="en-US" sz="2100" dirty="0"/>
              <a:t>a </a:t>
            </a:r>
            <a:r>
              <a:rPr lang="en-US" sz="2100" dirty="0" smtClean="0"/>
              <a:t>mighty barrier </a:t>
            </a:r>
            <a:r>
              <a:rPr lang="en-US" sz="2100" dirty="0"/>
              <a:t>to computer performance improvements </a:t>
            </a:r>
          </a:p>
          <a:p>
            <a:pPr lvl="1">
              <a:lnSpc>
                <a:spcPct val="80000"/>
              </a:lnSpc>
            </a:pPr>
            <a:r>
              <a:rPr lang="en-US" sz="1900" dirty="0"/>
              <a:t>The trend: </a:t>
            </a:r>
            <a:r>
              <a:rPr lang="en-US" sz="1900" dirty="0">
                <a:solidFill>
                  <a:srgbClr val="0070C0"/>
                </a:solidFill>
              </a:rPr>
              <a:t>ever growing caches</a:t>
            </a:r>
            <a:r>
              <a:rPr lang="en-US" sz="1900" dirty="0"/>
              <a:t> to improve </a:t>
            </a:r>
            <a:r>
              <a:rPr lang="en-US" sz="1900" dirty="0">
                <a:solidFill>
                  <a:srgbClr val="0070C0"/>
                </a:solidFill>
              </a:rPr>
              <a:t>average memory reference time </a:t>
            </a:r>
            <a:r>
              <a:rPr lang="en-US" sz="1900" dirty="0"/>
              <a:t>to fetch or write instructions or data</a:t>
            </a:r>
          </a:p>
          <a:p>
            <a:pPr lvl="2">
              <a:lnSpc>
                <a:spcPct val="80000"/>
              </a:lnSpc>
            </a:pPr>
            <a:r>
              <a:rPr lang="en-US" sz="1600" dirty="0"/>
              <a:t>Caches are a transistor black hole</a:t>
            </a:r>
          </a:p>
          <a:p>
            <a:pPr lvl="2">
              <a:lnSpc>
                <a:spcPct val="80000"/>
              </a:lnSpc>
            </a:pPr>
            <a:r>
              <a:rPr lang="en-US" sz="1600" dirty="0"/>
              <a:t>Also, as cache gets gradually larger, it also gets gradually slower</a:t>
            </a:r>
          </a:p>
          <a:p>
            <a:pPr lvl="2">
              <a:lnSpc>
                <a:spcPct val="80000"/>
              </a:lnSpc>
            </a:pPr>
            <a:endParaRPr lang="en-US" sz="700" dirty="0"/>
          </a:p>
          <a:p>
            <a:pPr lvl="2">
              <a:lnSpc>
                <a:spcPct val="80000"/>
              </a:lnSpc>
            </a:pPr>
            <a:endParaRPr lang="en-US" sz="700" dirty="0"/>
          </a:p>
          <a:p>
            <a:pPr lvl="1">
              <a:lnSpc>
                <a:spcPct val="80000"/>
              </a:lnSpc>
            </a:pPr>
            <a:endParaRPr lang="en-US" sz="800" dirty="0"/>
          </a:p>
          <a:p>
            <a:pPr>
              <a:lnSpc>
                <a:spcPct val="80000"/>
              </a:lnSpc>
            </a:pPr>
            <a:endParaRPr lang="en-US" sz="1200" dirty="0"/>
          </a:p>
          <a:p>
            <a:pPr>
              <a:lnSpc>
                <a:spcPct val="80000"/>
              </a:lnSpc>
            </a:pPr>
            <a:r>
              <a:rPr lang="en-US" sz="2100" dirty="0"/>
              <a:t>Memory Wall: due to </a:t>
            </a:r>
            <a:r>
              <a:rPr lang="en-US" sz="2100" i="1" dirty="0"/>
              <a:t>latency</a:t>
            </a:r>
            <a:r>
              <a:rPr lang="en-US" sz="2100" dirty="0"/>
              <a:t> and limited communication </a:t>
            </a:r>
            <a:r>
              <a:rPr lang="en-US" sz="2100" i="1" dirty="0"/>
              <a:t>bandwidth</a:t>
            </a:r>
            <a:r>
              <a:rPr lang="en-US" sz="2100" dirty="0"/>
              <a:t> beyond chip boundaries. </a:t>
            </a:r>
          </a:p>
        </p:txBody>
      </p:sp>
      <p:sp>
        <p:nvSpPr>
          <p:cNvPr id="2" name="Slide Number Placeholder 1">
            <a:extLst>
              <a:ext uri="{FF2B5EF4-FFF2-40B4-BE49-F238E27FC236}">
                <a16:creationId xmlns:a16="http://schemas.microsoft.com/office/drawing/2014/main" id="{EFFB3AF4-15A5-4A7D-803E-D1E550B9A6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275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a:t>
            </a:r>
            <a:r>
              <a:rPr lang="en-US" dirty="0" smtClean="0"/>
              <a:t>Latencies</a:t>
            </a:r>
            <a:r>
              <a:rPr lang="en-US" dirty="0"/>
              <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r>
              <a:rPr lang="en-US" dirty="0">
                <a:latin typeface="+mj-lt"/>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r>
              <a:rPr lang="en-US" dirty="0">
                <a:latin typeface="+mj-lt"/>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Oval 11"/>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42448" y="1876813"/>
            <a:ext cx="486030" cy="307777"/>
          </a:xfrm>
          <a:prstGeom prst="rect">
            <a:avLst/>
          </a:prstGeom>
          <a:noFill/>
        </p:spPr>
        <p:txBody>
          <a:bodyPr wrap="none" rtlCol="0">
            <a:spAutoFit/>
          </a:bodyPr>
          <a:lstStyle/>
          <a:p>
            <a:r>
              <a:rPr lang="en-US" sz="1400" b="1" dirty="0" smtClean="0">
                <a:latin typeface="+mj-lt"/>
              </a:rPr>
              <a:t>CPU</a:t>
            </a:r>
            <a:endParaRPr lang="en-US" sz="1400" b="1" dirty="0">
              <a:latin typeface="+mj-lt"/>
            </a:endParaRP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r>
              <a:rPr lang="en-US" sz="1200" b="1" dirty="0" smtClean="0">
                <a:latin typeface="+mj-lt"/>
              </a:rPr>
              <a:t>Registers</a:t>
            </a:r>
            <a:endParaRPr lang="en-US" sz="1200" b="1" dirty="0">
              <a:latin typeface="+mj-lt"/>
            </a:endParaRPr>
          </a:p>
        </p:txBody>
      </p:sp>
    </p:spTree>
    <p:extLst>
      <p:ext uri="{BB962C8B-B14F-4D97-AF65-F5344CB8AC3E}">
        <p14:creationId xmlns:p14="http://schemas.microsoft.com/office/powerpoint/2010/main" val="420103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P spid="24" grpId="0"/>
      <p:bldP spid="25" grpId="0" animBg="1"/>
      <p:bldP spid="12" grpId="0" animBg="1"/>
      <p:bldP spid="13"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Speed:</a:t>
            </a:r>
            <a:br>
              <a:rPr lang="en-US" dirty="0"/>
            </a:br>
            <a:r>
              <a:rPr lang="en-US" sz="2200" dirty="0"/>
              <a:t>Widening of the Processor-DRAM Performance Gap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lnSpcReduction="10000"/>
              </a:bodyPr>
              <a:lstStyle/>
              <a:p>
                <a:endParaRPr lang="en-US" sz="2000" dirty="0"/>
              </a:p>
              <a:p>
                <a:r>
                  <a:rPr lang="en-US" sz="2000" dirty="0"/>
                  <a:t>Plot:*log* scale, the increasing gap between CPU and memory</a:t>
                </a:r>
              </a:p>
              <a:p>
                <a:pPr lvl="1"/>
                <a:r>
                  <a:rPr lang="en-US" sz="1600" dirty="0"/>
                  <a:t>The memory baseline: 64 KB DRAM in 1980</a:t>
                </a:r>
              </a:p>
              <a:p>
                <a:endParaRPr lang="en-US" sz="1900" dirty="0"/>
              </a:p>
              <a:p>
                <a:r>
                  <a:rPr lang="en-US" sz="2000" dirty="0"/>
                  <a:t>Memory speed increasing rate: </a:t>
                </a:r>
                <a14:m>
                  <m:oMath xmlns:m="http://schemas.openxmlformats.org/officeDocument/2006/math">
                    <m:r>
                      <a:rPr lang="en-US" sz="2000" b="0" i="1" smtClean="0">
                        <a:latin typeface="Cambria Math" panose="02040503050406030204" pitchFamily="18" charset="0"/>
                      </a:rPr>
                      <m:t>≈</m:t>
                    </m:r>
                  </m:oMath>
                </a14:m>
                <a:r>
                  <a:rPr lang="en-US" sz="2000" dirty="0"/>
                  <a:t> 1.07/year</a:t>
                </a:r>
              </a:p>
              <a:p>
                <a:endParaRPr lang="en-US" sz="2000" dirty="0"/>
              </a:p>
              <a:p>
                <a:r>
                  <a:rPr lang="en-US" sz="2000" dirty="0"/>
                  <a:t>Processors improved </a:t>
                </a:r>
              </a:p>
              <a:p>
                <a:pPr lvl="1"/>
                <a:r>
                  <a:rPr lang="en-US" sz="1500" dirty="0"/>
                  <a:t>1.25/year (1980-1986)</a:t>
                </a:r>
              </a:p>
              <a:p>
                <a:pPr lvl="1"/>
                <a:r>
                  <a:rPr lang="en-US" sz="1500" dirty="0"/>
                  <a:t>1.52/year (1986-2004)</a:t>
                </a:r>
              </a:p>
              <a:p>
                <a:pPr lvl="1"/>
                <a:r>
                  <a:rPr lang="en-US" sz="1500" dirty="0"/>
                  <a:t>1.20/year (2004-2010)</a:t>
                </a:r>
              </a:p>
              <a:p>
                <a:endParaRPr lang="en-US" sz="2000" dirty="0"/>
              </a:p>
              <a:p>
                <a:r>
                  <a:rPr lang="en-US" sz="2000" dirty="0"/>
                  <a:t>You have the chops to process data, but can’t bring data to processor fast enough</a:t>
                </a:r>
                <a:endParaRPr lang="en-US" sz="1800" dirty="0"/>
              </a:p>
              <a:p>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56491" y="2324920"/>
            <a:ext cx="6603759" cy="3535986"/>
          </a:xfrm>
          <a:prstGeom prst="rect">
            <a:avLst/>
          </a:prstGeom>
        </p:spPr>
      </p:pic>
      <p:sp>
        <p:nvSpPr>
          <p:cNvPr id="5" name="Slide Number Placeholder 4">
            <a:extLst>
              <a:ext uri="{FF2B5EF4-FFF2-40B4-BE49-F238E27FC236}">
                <a16:creationId xmlns:a16="http://schemas.microsoft.com/office/drawing/2014/main" id="{D577903E-AA15-40EF-A7E6-A91D70C185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601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a:t>
            </a:r>
          </a:p>
        </p:txBody>
      </p:sp>
      <p:sp>
        <p:nvSpPr>
          <p:cNvPr id="3" name="Content Placeholder 2"/>
          <p:cNvSpPr>
            <a:spLocks noGrp="1"/>
          </p:cNvSpPr>
          <p:nvPr>
            <p:ph idx="1"/>
          </p:nvPr>
        </p:nvSpPr>
        <p:spPr/>
        <p:txBody>
          <a:bodyPr/>
          <a:lstStyle/>
          <a:p>
            <a:endParaRPr lang="en-US" sz="2000" dirty="0"/>
          </a:p>
          <a:p>
            <a:r>
              <a:rPr lang="en-US" sz="2000" dirty="0"/>
              <a:t>Latency: the amount of time it takes for an operation to complete</a:t>
            </a:r>
          </a:p>
          <a:p>
            <a:pPr lvl="1"/>
            <a:r>
              <a:rPr lang="en-US" sz="1800" dirty="0"/>
              <a:t>Measured in seconds</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56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easy answer here</a:t>
            </a:r>
          </a:p>
          <a:p>
            <a:endParaRPr lang="en-US" sz="2000" dirty="0"/>
          </a:p>
          <a:p>
            <a:endParaRPr lang="en-US" sz="2000" dirty="0"/>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24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Latency vs. Bandwidth: Recent Evolution of Speed Gains</a:t>
            </a:r>
            <a:endParaRPr lang="en-US" sz="2000" dirty="0"/>
          </a:p>
        </p:txBody>
      </p:sp>
      <p:sp>
        <p:nvSpPr>
          <p:cNvPr id="5" name="Content Placeholder 2"/>
          <p:cNvSpPr txBox="1">
            <a:spLocks/>
          </p:cNvSpPr>
          <p:nvPr/>
        </p:nvSpPr>
        <p:spPr bwMode="auto">
          <a:xfrm>
            <a:off x="0" y="6519863"/>
            <a:ext cx="48514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fifth edition</a:t>
            </a:r>
          </a:p>
        </p:txBody>
      </p:sp>
      <p:pic>
        <p:nvPicPr>
          <p:cNvPr id="3" name="Picture 2"/>
          <p:cNvPicPr>
            <a:picLocks noChangeAspect="1"/>
          </p:cNvPicPr>
          <p:nvPr/>
        </p:nvPicPr>
        <p:blipFill>
          <a:blip r:embed="rId3"/>
          <a:stretch>
            <a:fillRect/>
          </a:stretch>
        </p:blipFill>
        <p:spPr>
          <a:xfrm>
            <a:off x="3048000" y="1295400"/>
            <a:ext cx="5562600" cy="4998278"/>
          </a:xfrm>
          <a:prstGeom prst="rect">
            <a:avLst/>
          </a:prstGeom>
        </p:spPr>
      </p:pic>
      <p:sp>
        <p:nvSpPr>
          <p:cNvPr id="4" name="Slide Number Placeholder 3">
            <a:extLst>
              <a:ext uri="{FF2B5EF4-FFF2-40B4-BE49-F238E27FC236}">
                <a16:creationId xmlns:a16="http://schemas.microsoft.com/office/drawing/2014/main" id="{458B8012-149D-40B2-83B0-9D4B784EB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49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lstStyle/>
          <a:p>
            <a:endParaRPr lang="en-US" sz="1800" dirty="0"/>
          </a:p>
          <a:p>
            <a:endParaRPr lang="en-US" sz="1800" dirty="0"/>
          </a:p>
          <a:p>
            <a:r>
              <a:rPr lang="en-US" sz="1800" dirty="0"/>
              <a:t>Take-home message: Long and winding conversations with main memory kills execution speed</a:t>
            </a:r>
          </a:p>
          <a:p>
            <a:pPr lvl="1"/>
            <a:endParaRPr lang="en-US" sz="1400" dirty="0"/>
          </a:p>
          <a:p>
            <a:endParaRPr lang="en-US" sz="1800" dirty="0"/>
          </a:p>
          <a:p>
            <a:r>
              <a:rPr lang="en-US" sz="1800" dirty="0"/>
              <a:t>Often times when you run your application,  you are in one or both of these situations:</a:t>
            </a:r>
          </a:p>
          <a:p>
            <a:pPr lvl="1"/>
            <a:r>
              <a:rPr lang="en-US" sz="1600" dirty="0"/>
              <a:t>You are far away from reaching top speed of the chip</a:t>
            </a:r>
          </a:p>
          <a:p>
            <a:pPr lvl="1"/>
            <a:endParaRPr lang="en-US" sz="1600" dirty="0"/>
          </a:p>
          <a:p>
            <a:pPr lvl="1"/>
            <a:r>
              <a:rPr lang="en-US" sz="1600" dirty="0"/>
              <a:t>You may or may not be at top speed for your memory</a:t>
            </a:r>
          </a:p>
          <a:p>
            <a:pPr lvl="2"/>
            <a:r>
              <a:rPr lang="en-US" sz="1400" dirty="0"/>
              <a:t>You are at top speed: you move lots of data, hitting the max bandwidth (ok, fact of life)</a:t>
            </a:r>
          </a:p>
          <a:p>
            <a:pPr lvl="2"/>
            <a:r>
              <a:rPr lang="en-US" sz="1400" dirty="0"/>
              <a:t>You are not at top speed: you keep nibbling a little bit here and a little bit there – many trips all over the memory for small amounts of data </a:t>
            </a:r>
          </a:p>
          <a:p>
            <a:pPr lvl="3"/>
            <a:r>
              <a:rPr lang="en-US" sz="1100" dirty="0"/>
              <a:t>Examples – sparse matrix operations, combinatorics, etc.</a:t>
            </a:r>
          </a:p>
          <a:p>
            <a:pPr lvl="1"/>
            <a:endParaRPr lang="en-US" sz="1600" dirty="0"/>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71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a:t>
            </a:r>
            <a:r>
              <a:rPr lang="en-US" dirty="0" smtClean="0"/>
              <a:t>[2/3</a:t>
            </a:r>
            <a:r>
              <a:rPr lang="en-US" dirty="0"/>
              <a:t>]</a:t>
            </a:r>
          </a:p>
        </p:txBody>
      </p:sp>
      <p:sp>
        <p:nvSpPr>
          <p:cNvPr id="3" name="Content Placeholder 2"/>
          <p:cNvSpPr>
            <a:spLocks noGrp="1"/>
          </p:cNvSpPr>
          <p:nvPr>
            <p:ph idx="1"/>
          </p:nvPr>
        </p:nvSpPr>
        <p:spPr/>
        <p:txBody>
          <a:bodyPr/>
          <a:lstStyle/>
          <a:p>
            <a:endParaRPr lang="en-US" sz="1800" dirty="0"/>
          </a:p>
          <a:p>
            <a:endParaRPr lang="en-US" sz="1800" dirty="0"/>
          </a:p>
          <a:p>
            <a:pPr lvl="1"/>
            <a:endParaRPr lang="en-US" sz="1400" dirty="0"/>
          </a:p>
          <a:p>
            <a:r>
              <a:rPr lang="en-US" sz="1800" dirty="0"/>
              <a:t>Question </a:t>
            </a:r>
            <a:r>
              <a:rPr lang="en-US" sz="1800" dirty="0" smtClean="0"/>
              <a:t>2: </a:t>
            </a:r>
            <a:r>
              <a:rPr lang="en-US" sz="1800" dirty="0"/>
              <a:t>How can </a:t>
            </a:r>
            <a:r>
              <a:rPr lang="en-US" sz="1800" dirty="0" smtClean="0"/>
              <a:t>20+ </a:t>
            </a:r>
            <a:r>
              <a:rPr lang="en-US" sz="1800" dirty="0"/>
              <a:t>processes seemingly run at the same time? How do they each know where they can read/write data from/to?</a:t>
            </a:r>
          </a:p>
          <a:p>
            <a:pPr lvl="1"/>
            <a:endParaRPr lang="en-US" sz="1400" dirty="0"/>
          </a:p>
          <a:p>
            <a:pPr lvl="1"/>
            <a:r>
              <a:rPr lang="en-US" sz="1400" dirty="0" smtClean="0"/>
              <a:t>Assume I have 1 GB of RAM, and </a:t>
            </a:r>
            <a:r>
              <a:rPr lang="en-US" sz="1400" dirty="0" err="1">
                <a:latin typeface="Courier New" panose="02070309020205020404" pitchFamily="49" charset="0"/>
                <a:cs typeface="Courier New" panose="02070309020205020404" pitchFamily="49" charset="0"/>
              </a:rPr>
              <a:t>programA</a:t>
            </a:r>
            <a:r>
              <a:rPr lang="en-US" sz="1400" dirty="0" smtClean="0"/>
              <a:t> allocates 2 GB of memory and </a:t>
            </a:r>
            <a:r>
              <a:rPr lang="en-US" sz="1400" dirty="0" err="1" smtClean="0">
                <a:latin typeface="Courier New" panose="02070309020205020404" pitchFamily="49" charset="0"/>
                <a:cs typeface="Courier New" panose="02070309020205020404" pitchFamily="49" charset="0"/>
              </a:rPr>
              <a:t>programB</a:t>
            </a:r>
            <a:r>
              <a:rPr lang="en-US" sz="1400" dirty="0" smtClean="0"/>
              <a:t> allocates 2 GB of memory. How can they run at the same time?</a:t>
            </a:r>
            <a:endParaRPr lang="en-US" sz="1400" dirty="0"/>
          </a:p>
          <a:p>
            <a:pPr lvl="1"/>
            <a:r>
              <a:rPr lang="en-US" sz="1400" dirty="0" smtClean="0"/>
              <a:t>Does </a:t>
            </a:r>
            <a:r>
              <a:rPr lang="en-US" sz="1400" dirty="0" err="1" smtClean="0">
                <a:latin typeface="Courier New" panose="02070309020205020404" pitchFamily="49" charset="0"/>
                <a:cs typeface="Courier New" panose="02070309020205020404" pitchFamily="49" charset="0"/>
              </a:rPr>
              <a:t>programA</a:t>
            </a:r>
            <a:r>
              <a:rPr lang="en-US" sz="1400" dirty="0" smtClean="0"/>
              <a:t> </a:t>
            </a:r>
            <a:r>
              <a:rPr lang="en-US" sz="1400" dirty="0"/>
              <a:t>need to know what addresses in memory it can use for data so that it doesn’t step on the feet of  </a:t>
            </a:r>
            <a:r>
              <a:rPr lang="en-US" sz="1400" dirty="0" err="1">
                <a:latin typeface="Courier New" panose="02070309020205020404" pitchFamily="49" charset="0"/>
                <a:cs typeface="Courier New" panose="02070309020205020404" pitchFamily="49" charset="0"/>
              </a:rPr>
              <a:t>programB</a:t>
            </a:r>
            <a:r>
              <a:rPr lang="en-US" sz="1400" dirty="0"/>
              <a:t> (and perhaps </a:t>
            </a:r>
            <a:r>
              <a:rPr lang="en-US" sz="1400" dirty="0" err="1">
                <a:latin typeface="Courier New" panose="02070309020205020404" pitchFamily="49" charset="0"/>
                <a:cs typeface="Courier New" panose="02070309020205020404" pitchFamily="49" charset="0"/>
              </a:rPr>
              <a:t>programC</a:t>
            </a:r>
            <a:r>
              <a:rPr lang="en-US" sz="1400" dirty="0"/>
              <a:t>, </a:t>
            </a:r>
            <a:r>
              <a:rPr lang="en-US" sz="1400" dirty="0" err="1">
                <a:latin typeface="Courier New" panose="02070309020205020404" pitchFamily="49" charset="0"/>
                <a:cs typeface="Courier New" panose="02070309020205020404" pitchFamily="49" charset="0"/>
              </a:rPr>
              <a:t>programD</a:t>
            </a:r>
            <a:r>
              <a:rPr lang="en-US" sz="1400" dirty="0"/>
              <a:t>, etc.)?</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a:t>
            </a:fld>
            <a:endParaRPr lang="en-US" altLang="en-US"/>
          </a:p>
        </p:txBody>
      </p:sp>
    </p:spTree>
    <p:extLst>
      <p:ext uri="{BB962C8B-B14F-4D97-AF65-F5344CB8AC3E}">
        <p14:creationId xmlns:p14="http://schemas.microsoft.com/office/powerpoint/2010/main" val="41660211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normAutofit/>
          </a:bodyPr>
          <a:lstStyle/>
          <a:p>
            <a:endParaRPr lang="en-US" sz="2000" dirty="0"/>
          </a:p>
          <a:p>
            <a:r>
              <a:rPr lang="en-US" sz="2000" dirty="0"/>
              <a:t>This is an important picture to have in mind when writing software</a:t>
            </a:r>
          </a:p>
        </p:txBody>
      </p:sp>
      <p:graphicFrame>
        <p:nvGraphicFramePr>
          <p:cNvPr id="438280" name="Object 8"/>
          <p:cNvGraphicFramePr>
            <a:graphicFrameLocks noChangeAspect="1"/>
          </p:cNvGraphicFramePr>
          <p:nvPr/>
        </p:nvGraphicFramePr>
        <p:xfrm>
          <a:off x="8602954" y="5465258"/>
          <a:ext cx="2598806" cy="1200714"/>
        </p:xfrm>
        <a:graphic>
          <a:graphicData uri="http://schemas.openxmlformats.org/presentationml/2006/ole">
            <mc:AlternateContent xmlns:mc="http://schemas.openxmlformats.org/markup-compatibility/2006">
              <mc:Choice xmlns:v="urn:schemas-microsoft-com:vml" Requires="v">
                <p:oleObj spid="_x0000_s1028" name="Worksheet" r:id="rId3" imgW="2006558" imgH="927122" progId="Excel.Sheet.12">
                  <p:embed/>
                </p:oleObj>
              </mc:Choice>
              <mc:Fallback>
                <p:oleObj name="Worksheet" r:id="rId3" imgW="2006558" imgH="927122" progId="Excel.Sheet.12">
                  <p:embed/>
                  <p:pic>
                    <p:nvPicPr>
                      <p:cNvPr id="438280" name="Object 8"/>
                      <p:cNvPicPr>
                        <a:picLocks noChangeAspect="1" noChangeArrowheads="1"/>
                      </p:cNvPicPr>
                      <p:nvPr/>
                    </p:nvPicPr>
                    <p:blipFill>
                      <a:blip r:embed="rId4"/>
                      <a:srcRect/>
                      <a:stretch>
                        <a:fillRect/>
                      </a:stretch>
                    </p:blipFill>
                    <p:spPr bwMode="auto">
                      <a:xfrm>
                        <a:off x="8602954" y="5465258"/>
                        <a:ext cx="2598806" cy="1200714"/>
                      </a:xfrm>
                      <a:prstGeom prst="rect">
                        <a:avLst/>
                      </a:prstGeom>
                      <a:noFill/>
                      <a:ln>
                        <a:noFill/>
                      </a:ln>
                      <a:effectLst/>
                    </p:spPr>
                  </p:pic>
                </p:oleObj>
              </mc:Fallback>
            </mc:AlternateContent>
          </a:graphicData>
        </a:graphic>
      </p:graphicFrame>
      <p:pic>
        <p:nvPicPr>
          <p:cNvPr id="6" name="Picture 5"/>
          <p:cNvPicPr>
            <a:picLocks noChangeAspect="1"/>
          </p:cNvPicPr>
          <p:nvPr/>
        </p:nvPicPr>
        <p:blipFill>
          <a:blip r:embed="rId5"/>
          <a:stretch>
            <a:fillRect/>
          </a:stretch>
        </p:blipFill>
        <p:spPr>
          <a:xfrm>
            <a:off x="1752154" y="2882736"/>
            <a:ext cx="7392557" cy="2292137"/>
          </a:xfrm>
          <a:prstGeom prst="rect">
            <a:avLst/>
          </a:prstGeom>
        </p:spPr>
      </p:pic>
      <p:sp>
        <p:nvSpPr>
          <p:cNvPr id="8" name="Content Placeholder 2"/>
          <p:cNvSpPr txBox="1">
            <a:spLocks/>
          </p:cNvSpPr>
          <p:nvPr/>
        </p:nvSpPr>
        <p:spPr bwMode="auto">
          <a:xfrm>
            <a:off x="0" y="6636054"/>
            <a:ext cx="4504357" cy="1852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00" kern="0" dirty="0"/>
              <a:t>Courtesy of Elsevier, Computer Architecture, Hennessey and Patterson, fifth edition</a:t>
            </a:r>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5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wall: Instruction Level Parallelism (ILP)</a:t>
            </a:r>
          </a:p>
        </p:txBody>
      </p:sp>
      <p:sp>
        <p:nvSpPr>
          <p:cNvPr id="3" name="Content Placeholder 2"/>
          <p:cNvSpPr>
            <a:spLocks noGrp="1"/>
          </p:cNvSpPr>
          <p:nvPr>
            <p:ph idx="1"/>
          </p:nvPr>
        </p:nvSpPr>
        <p:spPr/>
        <p:txBody>
          <a:bodyPr>
            <a:normAutofit/>
          </a:bodyPr>
          <a:lstStyle/>
          <a:p>
            <a:endParaRPr lang="en-US" sz="1400" dirty="0">
              <a:solidFill>
                <a:srgbClr val="0070C0"/>
              </a:solidFill>
            </a:endParaRPr>
          </a:p>
          <a:p>
            <a:r>
              <a:rPr lang="en-US" sz="1400" dirty="0">
                <a:solidFill>
                  <a:srgbClr val="0070C0"/>
                </a:solidFill>
              </a:rPr>
              <a:t>Instruction pipelining</a:t>
            </a:r>
            <a:r>
              <a:rPr lang="en-US" sz="1400" dirty="0"/>
              <a:t>: the execution of multiple instructions overlapped; each instructions is divided into series of sub-steps (termed: micro-operations)</a:t>
            </a:r>
          </a:p>
          <a:p>
            <a:pPr lvl="1"/>
            <a:endParaRPr lang="en-US" sz="1100" dirty="0"/>
          </a:p>
          <a:p>
            <a:pPr lvl="1"/>
            <a:endParaRPr lang="en-US" sz="1100" dirty="0"/>
          </a:p>
          <a:p>
            <a:r>
              <a:rPr lang="en-US" sz="1400" dirty="0">
                <a:solidFill>
                  <a:srgbClr val="0070C0"/>
                </a:solidFill>
              </a:rPr>
              <a:t>Superscalar execution</a:t>
            </a:r>
            <a:r>
              <a:rPr lang="en-US" sz="1400" dirty="0"/>
              <a:t>: multiple execution units are used to execute multiple instructions in parallel</a:t>
            </a:r>
          </a:p>
          <a:p>
            <a:pPr lvl="1"/>
            <a:endParaRPr lang="en-US" sz="1100" dirty="0"/>
          </a:p>
          <a:p>
            <a:pPr lvl="1"/>
            <a:endParaRPr lang="en-US" sz="1100" dirty="0"/>
          </a:p>
          <a:p>
            <a:r>
              <a:rPr lang="en-US" sz="1400" dirty="0">
                <a:solidFill>
                  <a:srgbClr val="0070C0"/>
                </a:solidFill>
              </a:rPr>
              <a:t>Out-of-order execution</a:t>
            </a:r>
            <a:r>
              <a:rPr lang="en-US" sz="1400" dirty="0"/>
              <a:t>: instructions execute in any order but without violating data dependencies</a:t>
            </a:r>
          </a:p>
          <a:p>
            <a:pPr lvl="1"/>
            <a:endParaRPr lang="en-US" sz="1100" dirty="0"/>
          </a:p>
          <a:p>
            <a:pPr lvl="1"/>
            <a:endParaRPr lang="en-US" sz="1100" dirty="0"/>
          </a:p>
          <a:p>
            <a:r>
              <a:rPr lang="en-US" sz="1400" dirty="0">
                <a:solidFill>
                  <a:srgbClr val="0070C0"/>
                </a:solidFill>
              </a:rPr>
              <a:t>Register renaming</a:t>
            </a:r>
            <a:r>
              <a:rPr lang="en-US" sz="1400" dirty="0"/>
              <a:t>: a technique used to avoid data hazards and thus lead to unnecessary serialization of program instructions</a:t>
            </a:r>
          </a:p>
          <a:p>
            <a:pPr lvl="1"/>
            <a:endParaRPr lang="en-US" sz="1100" dirty="0"/>
          </a:p>
          <a:p>
            <a:pPr lvl="1"/>
            <a:endParaRPr lang="en-US" sz="1100" dirty="0"/>
          </a:p>
          <a:p>
            <a:r>
              <a:rPr lang="en-US" sz="1400" dirty="0">
                <a:solidFill>
                  <a:srgbClr val="0070C0"/>
                </a:solidFill>
              </a:rPr>
              <a:t>Speculative execution</a:t>
            </a:r>
            <a:r>
              <a:rPr lang="en-US" sz="1400" dirty="0"/>
              <a:t>: allows the execution of complete instructions or parts of instructions before being sure whether this execution is required</a:t>
            </a:r>
          </a:p>
          <a:p>
            <a:pPr lvl="1"/>
            <a:endParaRPr lang="en-US" sz="1100" dirty="0"/>
          </a:p>
          <a:p>
            <a:pPr lvl="1"/>
            <a:endParaRPr lang="en-US" sz="1100" dirty="0"/>
          </a:p>
          <a:p>
            <a:r>
              <a:rPr lang="en-US" sz="1400" dirty="0">
                <a:solidFill>
                  <a:srgbClr val="0070C0"/>
                </a:solidFill>
              </a:rPr>
              <a:t>Branch prediction</a:t>
            </a:r>
            <a:r>
              <a:rPr lang="en-US" sz="1400" dirty="0"/>
              <a:t>: used to avoid delays (termed: stalls). Used in combination with speculative execution.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51</a:t>
            </a:fld>
            <a:endParaRPr lang="en-US" altLang="en-US"/>
          </a:p>
        </p:txBody>
      </p:sp>
    </p:spTree>
    <p:extLst>
      <p:ext uri="{BB962C8B-B14F-4D97-AF65-F5344CB8AC3E}">
        <p14:creationId xmlns:p14="http://schemas.microsoft.com/office/powerpoint/2010/main" val="1220599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 Haswell example: ILP elicits very complex microarchitecture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52</a:t>
            </a:fld>
            <a:endParaRPr lang="en-US" altLang="en-US"/>
          </a:p>
        </p:txBody>
      </p:sp>
      <p:pic>
        <p:nvPicPr>
          <p:cNvPr id="5" name="Picture 4" descr="Haswell and Sandy Bridge Microarchitectures"/>
          <p:cNvPicPr/>
          <p:nvPr/>
        </p:nvPicPr>
        <p:blipFill rotWithShape="1">
          <a:blip r:embed="rId3">
            <a:extLst>
              <a:ext uri="{28A0092B-C50C-407E-A947-70E740481C1C}">
                <a14:useLocalDpi xmlns:a14="http://schemas.microsoft.com/office/drawing/2010/main" val="0"/>
              </a:ext>
            </a:extLst>
          </a:blip>
          <a:srcRect b="49127"/>
          <a:stretch/>
        </p:blipFill>
        <p:spPr bwMode="auto">
          <a:xfrm>
            <a:off x="3851971" y="1302168"/>
            <a:ext cx="3236595" cy="5001260"/>
          </a:xfrm>
          <a:prstGeom prst="rect">
            <a:avLst/>
          </a:prstGeom>
          <a:noFill/>
          <a:ln>
            <a:noFill/>
          </a:ln>
          <a:extLst>
            <a:ext uri="{53640926-AAD7-44d8-BBD7-CCE9431645EC}">
              <a14:shadowObscured xmlns="" xmlns:a14="http://schemas.microsoft.com/office/drawing/2010/main"/>
            </a:ext>
          </a:extLst>
        </p:spPr>
      </p:pic>
      <p:sp>
        <p:nvSpPr>
          <p:cNvPr id="6" name="Rectangle 5"/>
          <p:cNvSpPr/>
          <p:nvPr/>
        </p:nvSpPr>
        <p:spPr>
          <a:xfrm>
            <a:off x="40405" y="6596390"/>
            <a:ext cx="2989921" cy="261610"/>
          </a:xfrm>
          <a:prstGeom prst="rect">
            <a:avLst/>
          </a:prstGeom>
        </p:spPr>
        <p:txBody>
          <a:bodyPr wrap="none">
            <a:spAutoFit/>
          </a:bodyPr>
          <a:lstStyle/>
          <a:p>
            <a:r>
              <a:rPr lang="en-US" sz="1100" dirty="0"/>
              <a:t>[</a:t>
            </a:r>
            <a:r>
              <a:rPr lang="en-US" sz="1100" u="sng" dirty="0">
                <a:latin typeface="+mj-lt"/>
                <a:hlinkClick r:id="rId4"/>
              </a:rPr>
              <a:t>http://www.realworldtech.com/haswell-cpu/</a:t>
            </a:r>
            <a:r>
              <a:rPr lang="en-US" sz="1100" dirty="0">
                <a:latin typeface="+mj-lt"/>
              </a:rPr>
              <a:t> ]</a:t>
            </a:r>
            <a:r>
              <a:rPr lang="en-US" sz="1100" dirty="0">
                <a:latin typeface="+mj-lt"/>
                <a:sym typeface="Symbol" panose="05050102010706020507" pitchFamily="18" charset="2"/>
              </a:rPr>
              <a:t></a:t>
            </a:r>
            <a:endParaRPr lang="en-US" sz="1100" dirty="0">
              <a:latin typeface="+mj-lt"/>
            </a:endParaRPr>
          </a:p>
        </p:txBody>
      </p:sp>
    </p:spTree>
    <p:extLst>
      <p:ext uri="{BB962C8B-B14F-4D97-AF65-F5344CB8AC3E}">
        <p14:creationId xmlns:p14="http://schemas.microsoft.com/office/powerpoint/2010/main" val="2089580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Pipeline Depths</a:t>
            </a:r>
          </a:p>
        </p:txBody>
      </p:sp>
      <p:graphicFrame>
        <p:nvGraphicFramePr>
          <p:cNvPr id="5" name="Content Placeholder 4"/>
          <p:cNvGraphicFramePr>
            <a:graphicFrameLocks noGrp="1"/>
          </p:cNvGraphicFramePr>
          <p:nvPr>
            <p:ph idx="1"/>
          </p:nvPr>
        </p:nvGraphicFramePr>
        <p:xfrm>
          <a:off x="1600200" y="1737364"/>
          <a:ext cx="9103042" cy="3984797"/>
        </p:xfrm>
        <a:graphic>
          <a:graphicData uri="http://schemas.openxmlformats.org/drawingml/2006/table">
            <a:tbl>
              <a:tblPr/>
              <a:tblGrid>
                <a:gridCol w="2220254">
                  <a:extLst>
                    <a:ext uri="{9D8B030D-6E8A-4147-A177-3AD203B41FA5}">
                      <a16:colId xmlns:a16="http://schemas.microsoft.com/office/drawing/2014/main" val="3772665092"/>
                    </a:ext>
                  </a:extLst>
                </a:gridCol>
                <a:gridCol w="6882788">
                  <a:extLst>
                    <a:ext uri="{9D8B030D-6E8A-4147-A177-3AD203B41FA5}">
                      <a16:colId xmlns:a16="http://schemas.microsoft.com/office/drawing/2014/main" val="279072198"/>
                    </a:ext>
                  </a:extLst>
                </a:gridCol>
              </a:tblGrid>
              <a:tr h="262183">
                <a:tc>
                  <a:txBody>
                    <a:bodyPr/>
                    <a:lstStyle/>
                    <a:p>
                      <a:pPr algn="l"/>
                      <a:r>
                        <a:rPr lang="en-US" sz="1300" b="1" i="0" dirty="0">
                          <a:solidFill>
                            <a:srgbClr val="0070C0"/>
                          </a:solidFill>
                          <a:effectLst/>
                          <a:latin typeface="Arial" panose="020B0604020202020204" pitchFamily="34" charset="0"/>
                        </a:rPr>
                        <a:t>Pipeline Depth</a:t>
                      </a:r>
                    </a:p>
                  </a:txBody>
                  <a:tcPr marL="122383" marR="122383" marT="31969" marB="31969" anchor="ctr">
                    <a:lnL>
                      <a:noFill/>
                    </a:lnL>
                    <a:lnR>
                      <a:noFill/>
                    </a:lnR>
                    <a:lnT>
                      <a:noFill/>
                    </a:lnT>
                    <a:lnB>
                      <a:noFill/>
                    </a:lnB>
                    <a:solidFill>
                      <a:schemeClr val="bg1">
                        <a:lumMod val="85000"/>
                      </a:schemeClr>
                    </a:solidFill>
                  </a:tcPr>
                </a:tc>
                <a:tc>
                  <a:txBody>
                    <a:bodyPr/>
                    <a:lstStyle/>
                    <a:p>
                      <a:pPr algn="l"/>
                      <a:r>
                        <a:rPr lang="en-US" sz="1300" b="1" i="0" dirty="0">
                          <a:solidFill>
                            <a:srgbClr val="0070C0"/>
                          </a:solidFill>
                          <a:effectLst/>
                          <a:latin typeface="Arial" panose="020B0604020202020204" pitchFamily="34" charset="0"/>
                        </a:rPr>
                        <a:t>Processors</a:t>
                      </a:r>
                    </a:p>
                  </a:txBody>
                  <a:tcPr marL="122383" marR="122383" marT="31969" marB="31969" anchor="ctr">
                    <a:lnL>
                      <a:noFill/>
                    </a:lnL>
                    <a:lnR>
                      <a:noFill/>
                    </a:lnR>
                    <a:lnT>
                      <a:noFill/>
                    </a:lnT>
                    <a:lnB>
                      <a:noFill/>
                    </a:lnB>
                    <a:solidFill>
                      <a:schemeClr val="bg1">
                        <a:lumMod val="85000"/>
                      </a:schemeClr>
                    </a:solidFill>
                  </a:tcPr>
                </a:tc>
                <a:extLst>
                  <a:ext uri="{0D108BD9-81ED-4DB2-BD59-A6C34878D82A}">
                    <a16:rowId xmlns:a16="http://schemas.microsoft.com/office/drawing/2014/main" val="582176642"/>
                  </a:ext>
                </a:extLst>
              </a:tr>
              <a:tr h="262183">
                <a:tc>
                  <a:txBody>
                    <a:bodyPr/>
                    <a:lstStyle/>
                    <a:p>
                      <a:r>
                        <a:rPr lang="en-US" sz="1300" b="0" i="0" dirty="0">
                          <a:solidFill>
                            <a:srgbClr val="000000"/>
                          </a:solidFill>
                          <a:effectLst/>
                          <a:latin typeface="Arial" panose="020B0604020202020204" pitchFamily="34" charset="0"/>
                        </a:rPr>
                        <a:t>6</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T1</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879620195"/>
                  </a:ext>
                </a:extLst>
              </a:tr>
              <a:tr h="262183">
                <a:tc>
                  <a:txBody>
                    <a:bodyPr/>
                    <a:lstStyle/>
                    <a:p>
                      <a:r>
                        <a:rPr lang="en-US" sz="1300" b="0" i="0" dirty="0">
                          <a:solidFill>
                            <a:srgbClr val="000000"/>
                          </a:solidFill>
                          <a:effectLst/>
                          <a:latin typeface="Arial" panose="020B0604020202020204" pitchFamily="34" charset="0"/>
                        </a:rPr>
                        <a:t>7</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PowerPC G4e</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188527291"/>
                  </a:ext>
                </a:extLst>
              </a:tr>
              <a:tr h="262183">
                <a:tc>
                  <a:txBody>
                    <a:bodyPr/>
                    <a:lstStyle/>
                    <a:p>
                      <a:r>
                        <a:rPr lang="en-US" sz="1300" b="0" i="0" dirty="0">
                          <a:solidFill>
                            <a:srgbClr val="000000"/>
                          </a:solidFill>
                          <a:effectLst/>
                          <a:latin typeface="Arial" panose="020B0604020202020204" pitchFamily="34" charset="0"/>
                        </a:rPr>
                        <a:t>8</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T2/T3, Cortex-A9</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200272210"/>
                  </a:ext>
                </a:extLst>
              </a:tr>
              <a:tr h="262183">
                <a:tc>
                  <a:txBody>
                    <a:bodyPr/>
                    <a:lstStyle/>
                    <a:p>
                      <a:r>
                        <a:rPr lang="en-US" sz="1300" b="0" i="0" dirty="0">
                          <a:solidFill>
                            <a:srgbClr val="000000"/>
                          </a:solidFill>
                          <a:effectLst/>
                          <a:latin typeface="Arial" panose="020B0604020202020204" pitchFamily="34" charset="0"/>
                        </a:rPr>
                        <a:t>10</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Athlon, Scorpion</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62308281"/>
                  </a:ext>
                </a:extLst>
              </a:tr>
              <a:tr h="262183">
                <a:tc>
                  <a:txBody>
                    <a:bodyPr/>
                    <a:lstStyle/>
                    <a:p>
                      <a:r>
                        <a:rPr lang="en-US" sz="1300" b="0" i="0" dirty="0">
                          <a:solidFill>
                            <a:srgbClr val="000000"/>
                          </a:solidFill>
                          <a:effectLst/>
                          <a:latin typeface="Arial" panose="020B0604020202020204" pitchFamily="34" charset="0"/>
                        </a:rPr>
                        <a:t>11</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Krait</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323685346"/>
                  </a:ext>
                </a:extLst>
              </a:tr>
              <a:tr h="262183">
                <a:tc>
                  <a:txBody>
                    <a:bodyPr/>
                    <a:lstStyle/>
                    <a:p>
                      <a:r>
                        <a:rPr lang="en-US" sz="1300" b="0" i="0" dirty="0">
                          <a:solidFill>
                            <a:srgbClr val="000000"/>
                          </a:solidFill>
                          <a:effectLst/>
                          <a:latin typeface="Arial" panose="020B0604020202020204" pitchFamily="34" charset="0"/>
                        </a:rPr>
                        <a:t>12</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Pro/II/III, Athlon 64/Phenom, Apple A6</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457637839"/>
                  </a:ext>
                </a:extLst>
              </a:tr>
              <a:tr h="262183">
                <a:tc>
                  <a:txBody>
                    <a:bodyPr/>
                    <a:lstStyle/>
                    <a:p>
                      <a:r>
                        <a:rPr lang="en-US" sz="1300" b="0" i="0" dirty="0">
                          <a:solidFill>
                            <a:srgbClr val="000000"/>
                          </a:solidFill>
                          <a:effectLst/>
                          <a:latin typeface="Arial" panose="020B0604020202020204" pitchFamily="34" charset="0"/>
                        </a:rPr>
                        <a:t>13</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Denver</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4123470044"/>
                  </a:ext>
                </a:extLst>
              </a:tr>
              <a:tr h="308982">
                <a:tc>
                  <a:txBody>
                    <a:bodyPr/>
                    <a:lstStyle/>
                    <a:p>
                      <a:r>
                        <a:rPr lang="en-US" sz="1300" b="0" i="0" dirty="0">
                          <a:solidFill>
                            <a:srgbClr val="000000"/>
                          </a:solidFill>
                          <a:effectLst/>
                          <a:latin typeface="Arial" panose="020B0604020202020204" pitchFamily="34" charset="0"/>
                        </a:rPr>
                        <a:t>14</a:t>
                      </a:r>
                    </a:p>
                  </a:txBody>
                  <a:tcPr marL="122383" marR="122383" marT="31969" marB="31969" anchor="ctr">
                    <a:lnL>
                      <a:noFill/>
                    </a:lnL>
                    <a:lnR>
                      <a:noFill/>
                    </a:lnR>
                    <a:lnT>
                      <a:noFill/>
                    </a:lnT>
                    <a:lnB>
                      <a:noFill/>
                    </a:lnB>
                    <a:solidFill>
                      <a:schemeClr val="bg1">
                        <a:lumMod val="95000"/>
                      </a:schemeClr>
                    </a:solidFill>
                  </a:tcPr>
                </a:tc>
                <a:tc>
                  <a:txBody>
                    <a:bodyPr/>
                    <a:lstStyle/>
                    <a:p>
                      <a:r>
                        <a:rPr lang="it-IT" sz="1300" b="0" i="0" dirty="0">
                          <a:solidFill>
                            <a:srgbClr val="000000"/>
                          </a:solidFill>
                          <a:effectLst/>
                          <a:latin typeface="Arial" panose="020B0604020202020204" pitchFamily="34" charset="0"/>
                        </a:rPr>
                        <a:t>UltraSPARC III/IV, Core 2, Apple A7/A8</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75553766"/>
                  </a:ext>
                </a:extLst>
              </a:tr>
              <a:tr h="267436">
                <a:tc>
                  <a:txBody>
                    <a:bodyPr/>
                    <a:lstStyle/>
                    <a:p>
                      <a:r>
                        <a:rPr lang="en-US" sz="1300" b="0" i="0" dirty="0">
                          <a:solidFill>
                            <a:srgbClr val="000000"/>
                          </a:solidFill>
                          <a:effectLst/>
                          <a:latin typeface="Arial" panose="020B0604020202020204" pitchFamily="34" charset="0"/>
                        </a:rPr>
                        <a:t>14/19</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Core i*2/i*3 Sandy/Ivy Bridge, Core  i*4/i*5 </a:t>
                      </a:r>
                      <a:r>
                        <a:rPr lang="en-US" sz="1300" b="0" i="0" dirty="0" err="1">
                          <a:solidFill>
                            <a:srgbClr val="000000"/>
                          </a:solidFill>
                          <a:effectLst/>
                          <a:latin typeface="Arial" panose="020B0604020202020204" pitchFamily="34" charset="0"/>
                        </a:rPr>
                        <a:t>Haswell</a:t>
                      </a:r>
                      <a:r>
                        <a:rPr lang="en-US" sz="1300" b="0" i="0" dirty="0">
                          <a:solidFill>
                            <a:srgbClr val="000000"/>
                          </a:solidFill>
                          <a:effectLst/>
                          <a:latin typeface="Arial" panose="020B0604020202020204" pitchFamily="34" charset="0"/>
                        </a:rPr>
                        <a:t>/</a:t>
                      </a:r>
                      <a:r>
                        <a:rPr lang="en-US" sz="1300" b="0" i="0" dirty="0" err="1">
                          <a:solidFill>
                            <a:srgbClr val="000000"/>
                          </a:solidFill>
                          <a:effectLst/>
                          <a:latin typeface="Arial" panose="020B0604020202020204" pitchFamily="34" charset="0"/>
                        </a:rPr>
                        <a:t>Broadwell</a:t>
                      </a:r>
                      <a:endParaRPr lang="en-US" sz="1300" b="0" i="0" dirty="0">
                        <a:solidFill>
                          <a:srgbClr val="000000"/>
                        </a:solidFill>
                        <a:effectLst/>
                        <a:latin typeface="Arial" panose="020B0604020202020204" pitchFamily="34" charset="0"/>
                      </a:endParaRP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10150647"/>
                  </a:ext>
                </a:extLst>
              </a:tr>
              <a:tr h="262183">
                <a:tc>
                  <a:txBody>
                    <a:bodyPr/>
                    <a:lstStyle/>
                    <a:p>
                      <a:r>
                        <a:rPr lang="en-US" sz="1300" b="0" i="0" dirty="0">
                          <a:solidFill>
                            <a:srgbClr val="000000"/>
                          </a:solidFill>
                          <a:effectLst/>
                          <a:latin typeface="Arial" panose="020B0604020202020204" pitchFamily="34" charset="0"/>
                        </a:rPr>
                        <a:t>15</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Cortex-A15/A57</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876455259"/>
                  </a:ext>
                </a:extLst>
              </a:tr>
              <a:tr h="262183">
                <a:tc>
                  <a:txBody>
                    <a:bodyPr/>
                    <a:lstStyle/>
                    <a:p>
                      <a:r>
                        <a:rPr lang="en-US" sz="1300" b="0" i="0" dirty="0">
                          <a:solidFill>
                            <a:srgbClr val="000000"/>
                          </a:solidFill>
                          <a:effectLst/>
                          <a:latin typeface="Arial" panose="020B0604020202020204" pitchFamily="34" charset="0"/>
                        </a:rPr>
                        <a:t>16</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PowerPC G5, Core i*1 Nehalem</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70817475"/>
                  </a:ext>
                </a:extLst>
              </a:tr>
              <a:tr h="262183">
                <a:tc>
                  <a:txBody>
                    <a:bodyPr/>
                    <a:lstStyle/>
                    <a:p>
                      <a:r>
                        <a:rPr lang="en-US" sz="1300" b="0" i="0" dirty="0">
                          <a:solidFill>
                            <a:srgbClr val="000000"/>
                          </a:solidFill>
                          <a:effectLst/>
                          <a:latin typeface="Arial" panose="020B0604020202020204" pitchFamily="34" charset="0"/>
                        </a:rPr>
                        <a:t>18</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Bulldozer/</a:t>
                      </a:r>
                      <a:r>
                        <a:rPr lang="en-US" sz="1300" b="0" i="0" dirty="0" err="1">
                          <a:solidFill>
                            <a:srgbClr val="000000"/>
                          </a:solidFill>
                          <a:effectLst/>
                          <a:latin typeface="Arial" panose="020B0604020202020204" pitchFamily="34" charset="0"/>
                        </a:rPr>
                        <a:t>Piledriver</a:t>
                      </a:r>
                      <a:r>
                        <a:rPr lang="en-US" sz="1300" b="0" i="0" dirty="0">
                          <a:solidFill>
                            <a:srgbClr val="000000"/>
                          </a:solidFill>
                          <a:effectLst/>
                          <a:latin typeface="Arial" panose="020B0604020202020204" pitchFamily="34" charset="0"/>
                        </a:rPr>
                        <a:t>, Steamroller</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2413623887"/>
                  </a:ext>
                </a:extLst>
              </a:tr>
              <a:tr h="262183">
                <a:tc>
                  <a:txBody>
                    <a:bodyPr/>
                    <a:lstStyle/>
                    <a:p>
                      <a:r>
                        <a:rPr lang="en-US" sz="1300" b="0" i="0" dirty="0">
                          <a:solidFill>
                            <a:srgbClr val="000000"/>
                          </a:solidFill>
                          <a:effectLst/>
                          <a:latin typeface="Arial" panose="020B0604020202020204" pitchFamily="34" charset="0"/>
                        </a:rPr>
                        <a:t>20</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Pentium 4</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44556097"/>
                  </a:ext>
                </a:extLst>
              </a:tr>
              <a:tr h="262183">
                <a:tc>
                  <a:txBody>
                    <a:bodyPr/>
                    <a:lstStyle/>
                    <a:p>
                      <a:r>
                        <a:rPr lang="en-US" sz="1300" b="0" i="0" dirty="0">
                          <a:solidFill>
                            <a:srgbClr val="000000"/>
                          </a:solidFill>
                          <a:effectLst/>
                          <a:latin typeface="Arial" panose="020B0604020202020204" pitchFamily="34" charset="0"/>
                        </a:rPr>
                        <a:t>31</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4E Prescott</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63267440"/>
                  </a:ext>
                </a:extLst>
              </a:tr>
            </a:tbl>
          </a:graphicData>
        </a:graphic>
      </p:graphicFrame>
      <p:sp>
        <p:nvSpPr>
          <p:cNvPr id="4" name="Slide Number Placeholder 3"/>
          <p:cNvSpPr>
            <a:spLocks noGrp="1"/>
          </p:cNvSpPr>
          <p:nvPr>
            <p:ph type="sldNum" sz="quarter" idx="12"/>
          </p:nvPr>
        </p:nvSpPr>
        <p:spPr/>
        <p:txBody>
          <a:bodyPr/>
          <a:lstStyle/>
          <a:p>
            <a:fld id="{04A7C484-7E24-447E-8CB0-5149A4D34DEF}" type="slidenum">
              <a:rPr lang="en-US" altLang="en-US" smtClean="0"/>
              <a:pPr/>
              <a:t>53</a:t>
            </a:fld>
            <a:endParaRPr lang="en-US" altLang="en-US"/>
          </a:p>
        </p:txBody>
      </p:sp>
      <p:sp>
        <p:nvSpPr>
          <p:cNvPr id="6" name="Rectangle 5"/>
          <p:cNvSpPr/>
          <p:nvPr/>
        </p:nvSpPr>
        <p:spPr>
          <a:xfrm>
            <a:off x="224790" y="6522143"/>
            <a:ext cx="2992120" cy="215444"/>
          </a:xfrm>
          <a:prstGeom prst="rect">
            <a:avLst/>
          </a:prstGeom>
        </p:spPr>
        <p:txBody>
          <a:bodyPr wrap="square">
            <a:spAutoFit/>
          </a:bodyPr>
          <a:lstStyle/>
          <a:p>
            <a:r>
              <a:rPr lang="en-US" sz="800" dirty="0">
                <a:latin typeface="+mj-lt"/>
              </a:rPr>
              <a:t>[http://www.lighterra.com/papers/</a:t>
            </a:r>
            <a:r>
              <a:rPr lang="en-US" sz="800" dirty="0" err="1">
                <a:latin typeface="+mj-lt"/>
              </a:rPr>
              <a:t>modernmicroprocessors</a:t>
            </a:r>
            <a:r>
              <a:rPr lang="en-US" sz="800" dirty="0">
                <a:latin typeface="+mj-lt"/>
              </a:rPr>
              <a:t>/]→</a:t>
            </a:r>
          </a:p>
        </p:txBody>
      </p:sp>
    </p:spTree>
    <p:extLst>
      <p:ext uri="{BB962C8B-B14F-4D97-AF65-F5344CB8AC3E}">
        <p14:creationId xmlns:p14="http://schemas.microsoft.com/office/powerpoint/2010/main" val="4020561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732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ugly head of speculative execution</a:t>
            </a:r>
          </a:p>
        </p:txBody>
      </p:sp>
      <p:sp>
        <p:nvSpPr>
          <p:cNvPr id="3" name="Content Placeholder 2"/>
          <p:cNvSpPr>
            <a:spLocks noGrp="1"/>
          </p:cNvSpPr>
          <p:nvPr>
            <p:ph idx="1"/>
          </p:nvPr>
        </p:nvSpPr>
        <p:spPr/>
        <p:txBody>
          <a:bodyPr/>
          <a:lstStyle/>
          <a:p>
            <a:endParaRPr lang="en-US" dirty="0"/>
          </a:p>
          <a:p>
            <a:endParaRPr lang="en-US" dirty="0"/>
          </a:p>
          <a:p>
            <a:r>
              <a:rPr lang="en-US" dirty="0"/>
              <a:t>Speculative execution difficult to implement safely </a:t>
            </a:r>
          </a:p>
          <a:p>
            <a:endParaRPr lang="en-US" dirty="0"/>
          </a:p>
          <a:p>
            <a:r>
              <a:rPr lang="en-US" dirty="0"/>
              <a:t>Has become infamous for a recently-revealed series of bugs</a:t>
            </a:r>
          </a:p>
          <a:p>
            <a:pPr lvl="1"/>
            <a:r>
              <a:rPr lang="en-US" dirty="0"/>
              <a:t>Meltdown (Intel, IBM, some ARM)</a:t>
            </a:r>
          </a:p>
          <a:p>
            <a:pPr lvl="1"/>
            <a:r>
              <a:rPr lang="en-US" dirty="0"/>
              <a:t>Foreshadow (Intel)</a:t>
            </a:r>
          </a:p>
          <a:p>
            <a:pPr lvl="1"/>
            <a:r>
              <a:rPr lang="en-US" dirty="0" err="1"/>
              <a:t>Spectre</a:t>
            </a:r>
            <a:r>
              <a:rPr lang="en-US" dirty="0"/>
              <a:t> (everything before 2019 that uses branch prediction)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796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baseline="-25000" dirty="0"/>
              <a:t>[The last wall] </a:t>
            </a:r>
            <a:r>
              <a:rPr lang="en-US" dirty="0"/>
              <a:t>The Power Wall</a:t>
            </a:r>
          </a:p>
        </p:txBody>
      </p:sp>
      <p:sp>
        <p:nvSpPr>
          <p:cNvPr id="402435" name="Rectangle 3"/>
          <p:cNvSpPr>
            <a:spLocks noGrp="1" noChangeArrowheads="1"/>
          </p:cNvSpPr>
          <p:nvPr>
            <p:ph idx="1"/>
          </p:nvPr>
        </p:nvSpPr>
        <p:spPr/>
        <p:txBody>
          <a:bodyPr/>
          <a:lstStyle/>
          <a:p>
            <a:pPr>
              <a:lnSpc>
                <a:spcPct val="90000"/>
              </a:lnSpc>
            </a:pPr>
            <a:endParaRPr lang="en-US" sz="2100" dirty="0"/>
          </a:p>
          <a:p>
            <a:pPr>
              <a:lnSpc>
                <a:spcPct val="90000"/>
              </a:lnSpc>
            </a:pPr>
            <a:r>
              <a:rPr lang="en-US" sz="2100" dirty="0"/>
              <a:t>Power dissipation </a:t>
            </a:r>
            <a:r>
              <a:rPr lang="en-US" sz="2100" dirty="0" smtClean="0"/>
              <a:t>related </a:t>
            </a:r>
            <a:r>
              <a:rPr lang="en-US" sz="2100" dirty="0"/>
              <a:t>to the clock frequency and feature </a:t>
            </a:r>
            <a:r>
              <a:rPr lang="en-US" sz="2100" dirty="0" smtClean="0"/>
              <a:t>length</a:t>
            </a:r>
            <a:endParaRPr lang="en-US" sz="2100" dirty="0"/>
          </a:p>
          <a:p>
            <a:pPr lvl="1"/>
            <a:r>
              <a:rPr lang="en-US" sz="1700" dirty="0" smtClean="0"/>
              <a:t>Consequence (the wall): </a:t>
            </a:r>
            <a:r>
              <a:rPr lang="en-US" sz="1800" dirty="0" smtClean="0"/>
              <a:t>clock rates are limited to some threshold value</a:t>
            </a:r>
            <a:endParaRPr lang="en-US" sz="1700" dirty="0"/>
          </a:p>
          <a:p>
            <a:pPr>
              <a:lnSpc>
                <a:spcPct val="90000"/>
              </a:lnSpc>
            </a:pPr>
            <a:endParaRPr lang="en-US" sz="2100" dirty="0" smtClean="0"/>
          </a:p>
          <a:p>
            <a:pPr>
              <a:lnSpc>
                <a:spcPct val="90000"/>
              </a:lnSpc>
            </a:pPr>
            <a:endParaRPr lang="en-US" sz="2100" dirty="0"/>
          </a:p>
          <a:p>
            <a:pPr>
              <a:lnSpc>
                <a:spcPct val="90000"/>
              </a:lnSpc>
            </a:pPr>
            <a:r>
              <a:rPr lang="en-US" sz="2100" dirty="0"/>
              <a:t>Significant increase in clock speed without heroic/expensive cooling not possible. Chips would simply melt</a:t>
            </a:r>
          </a:p>
          <a:p>
            <a:pPr>
              <a:lnSpc>
                <a:spcPct val="90000"/>
              </a:lnSpc>
            </a:pPr>
            <a:endParaRPr lang="en-US" sz="2100" dirty="0"/>
          </a:p>
          <a:p>
            <a:pPr>
              <a:lnSpc>
                <a:spcPct val="90000"/>
              </a:lnSpc>
            </a:pPr>
            <a:endParaRPr lang="en-US" sz="2100" dirty="0"/>
          </a:p>
          <a:p>
            <a:pPr>
              <a:lnSpc>
                <a:spcPct val="90000"/>
              </a:lnSpc>
            </a:pPr>
            <a:r>
              <a:rPr lang="en-US" sz="2100" dirty="0"/>
              <a:t>Clock speed increased by a factor of 4,000 in less than two decades</a:t>
            </a:r>
          </a:p>
          <a:p>
            <a:pPr lvl="1">
              <a:lnSpc>
                <a:spcPct val="90000"/>
              </a:lnSpc>
            </a:pPr>
            <a:r>
              <a:rPr lang="en-US" sz="1800" dirty="0"/>
              <a:t>The ability of manufacturers to dissipate heat is limited though…</a:t>
            </a:r>
          </a:p>
          <a:p>
            <a:pPr lvl="1">
              <a:lnSpc>
                <a:spcPct val="90000"/>
              </a:lnSpc>
            </a:pPr>
            <a:r>
              <a:rPr lang="en-US" sz="1800" dirty="0"/>
              <a:t>Look back at the last ten years, the clock rates are pretty much flat</a:t>
            </a:r>
          </a:p>
          <a:p>
            <a:pPr lvl="1">
              <a:lnSpc>
                <a:spcPct val="90000"/>
              </a:lnSpc>
            </a:pPr>
            <a:endParaRPr lang="en-US" sz="1600" dirty="0"/>
          </a:p>
        </p:txBody>
      </p:sp>
      <p:sp>
        <p:nvSpPr>
          <p:cNvPr id="2" name="Slide Number Placeholder 1">
            <a:extLst>
              <a:ext uri="{FF2B5EF4-FFF2-40B4-BE49-F238E27FC236}">
                <a16:creationId xmlns:a16="http://schemas.microsoft.com/office/drawing/2014/main" id="{EB5D93A1-5142-4F8E-BB6B-169FF0BC70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501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normAutofit/>
          </a:bodyPr>
          <a:lstStyle/>
          <a:p>
            <a:r>
              <a:rPr lang="en-US" dirty="0"/>
              <a:t>The Power Wall</a:t>
            </a:r>
          </a:p>
        </p:txBody>
      </p:sp>
      <p:sp>
        <p:nvSpPr>
          <p:cNvPr id="400387" name="Rectangle 3"/>
          <p:cNvSpPr>
            <a:spLocks noGrp="1" noChangeArrowheads="1"/>
          </p:cNvSpPr>
          <p:nvPr>
            <p:ph idx="1"/>
          </p:nvPr>
        </p:nvSpPr>
        <p:spPr/>
        <p:txBody>
          <a:bodyPr/>
          <a:lstStyle/>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r>
              <a:rPr lang="en-US" sz="1800" dirty="0">
                <a:solidFill>
                  <a:srgbClr val="0070C0"/>
                </a:solidFill>
              </a:rPr>
              <a:t>“Power, and not manufacturing, limits traditional general purpose microarchitecture improvements” (F. Pollack, Intel Fellow</a:t>
            </a:r>
            <a:r>
              <a:rPr lang="en-US" sz="1800" dirty="0"/>
              <a:t>)</a:t>
            </a:r>
          </a:p>
          <a:p>
            <a:endParaRPr lang="en-US" sz="1800" dirty="0"/>
          </a:p>
          <a:p>
            <a:endParaRPr lang="en-US" sz="1800" dirty="0"/>
          </a:p>
          <a:p>
            <a:endParaRPr lang="en-US" sz="1800" dirty="0"/>
          </a:p>
          <a:p>
            <a:r>
              <a:rPr lang="en-US" sz="1800" dirty="0"/>
              <a:t>Leakage power dissipation gets worse as gates get smaller, because gate dielectric thicknesses decrease proportionately</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57</a:t>
            </a:fld>
            <a:endParaRPr lang="en-US" altLang="en-US"/>
          </a:p>
        </p:txBody>
      </p:sp>
    </p:spTree>
    <p:extLst>
      <p:ext uri="{BB962C8B-B14F-4D97-AF65-F5344CB8AC3E}">
        <p14:creationId xmlns:p14="http://schemas.microsoft.com/office/powerpoint/2010/main" val="157108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Dennard’s Scaling: Making Moore’s Law Useful</a:t>
            </a:r>
          </a:p>
        </p:txBody>
      </p:sp>
      <p:sp>
        <p:nvSpPr>
          <p:cNvPr id="3" name="Content Placeholder 2"/>
          <p:cNvSpPr>
            <a:spLocks noGrp="1"/>
          </p:cNvSpPr>
          <p:nvPr>
            <p:ph idx="1"/>
          </p:nvPr>
        </p:nvSpPr>
        <p:spPr/>
        <p:txBody>
          <a:bodyPr>
            <a:noAutofit/>
          </a:bodyPr>
          <a:lstStyle/>
          <a:p>
            <a:endParaRPr lang="en-US" sz="2000" dirty="0"/>
          </a:p>
          <a:p>
            <a:r>
              <a:rPr lang="en-US" sz="2000" dirty="0"/>
              <a:t>Dennard scaling: dictates how the voltage/current, frequency should change in response to smaller feature size</a:t>
            </a:r>
          </a:p>
          <a:p>
            <a:endParaRPr lang="en-US" sz="2000" dirty="0"/>
          </a:p>
          <a:p>
            <a:r>
              <a:rPr lang="en-US" sz="2000" dirty="0"/>
              <a:t>Voltage lower and lower, static power losses more prevalent</a:t>
            </a:r>
          </a:p>
          <a:p>
            <a:endParaRPr lang="en-US" sz="2000" dirty="0"/>
          </a:p>
          <a:p>
            <a:r>
              <a:rPr lang="en-US" sz="2000" dirty="0"/>
              <a:t>Transistors are too close</a:t>
            </a:r>
          </a:p>
          <a:p>
            <a:pPr lvl="1"/>
            <a:r>
              <a:rPr lang="en-US" sz="1800" dirty="0"/>
              <a:t>We have many of them per unit area</a:t>
            </a:r>
          </a:p>
          <a:p>
            <a:endParaRPr lang="en-US" sz="2000" dirty="0"/>
          </a:p>
          <a:p>
            <a:r>
              <a:rPr lang="en-US" sz="2000" dirty="0"/>
              <a:t>Amount of power dissipated grows to high levels</a:t>
            </a:r>
          </a:p>
          <a:p>
            <a:pPr lvl="1"/>
            <a:r>
              <a:rPr lang="en-US" sz="1800" dirty="0"/>
              <a:t>Thermal runaway </a:t>
            </a:r>
          </a:p>
          <a:p>
            <a:pPr lvl="1"/>
            <a:r>
              <a:rPr lang="en-US" sz="1800" dirty="0"/>
              <a:t>Moving towards threshold at which computing not reliable </a:t>
            </a:r>
          </a:p>
          <a:p>
            <a:pPr lvl="2"/>
            <a:r>
              <a:rPr lang="en-US" sz="1500" dirty="0"/>
              <a:t>What’s noise and what’s information?</a:t>
            </a:r>
          </a:p>
        </p:txBody>
      </p:sp>
      <p:sp>
        <p:nvSpPr>
          <p:cNvPr id="6" name="Slide Number Placeholder 5"/>
          <p:cNvSpPr>
            <a:spLocks noGrp="1"/>
          </p:cNvSpPr>
          <p:nvPr>
            <p:ph type="sldNum" sz="quarter" idx="12"/>
          </p:nvPr>
        </p:nvSpPr>
        <p:spPr/>
        <p:txBody>
          <a:bodyPr/>
          <a:lstStyle/>
          <a:p>
            <a:fld id="{4FAB73BC-B049-4115-A692-8D63A059BFB8}" type="slidenum">
              <a:rPr lang="en-US" smtClean="0"/>
              <a:pPr/>
              <a:t>58</a:t>
            </a:fld>
            <a:endParaRPr lang="en-US" dirty="0"/>
          </a:p>
        </p:txBody>
      </p:sp>
    </p:spTree>
    <p:extLst>
      <p:ext uri="{BB962C8B-B14F-4D97-AF65-F5344CB8AC3E}">
        <p14:creationId xmlns:p14="http://schemas.microsoft.com/office/powerpoint/2010/main" val="2120622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The “dark silicon”</a:t>
            </a:r>
          </a:p>
        </p:txBody>
      </p:sp>
      <p:sp>
        <p:nvSpPr>
          <p:cNvPr id="7" name="Content Placeholder 6"/>
          <p:cNvSpPr>
            <a:spLocks noGrp="1"/>
          </p:cNvSpPr>
          <p:nvPr>
            <p:ph idx="1"/>
          </p:nvPr>
        </p:nvSpPr>
        <p:spPr/>
        <p:txBody>
          <a:bodyPr>
            <a:noAutofit/>
          </a:bodyPr>
          <a:lstStyle/>
          <a:p>
            <a:endParaRPr lang="en-US" dirty="0"/>
          </a:p>
          <a:p>
            <a:endParaRPr lang="en-US" dirty="0"/>
          </a:p>
          <a:p>
            <a:r>
              <a:rPr lang="en-US" dirty="0"/>
              <a:t>Dark Silicon: transistors that manufacturers cannot afford to turn on</a:t>
            </a:r>
          </a:p>
          <a:p>
            <a:endParaRPr lang="en-US" dirty="0"/>
          </a:p>
          <a:p>
            <a:endParaRPr lang="en-US" dirty="0"/>
          </a:p>
          <a:p>
            <a:r>
              <a:rPr lang="en-US" dirty="0"/>
              <a:t>Too many transistors on a chip – cannot afford to power them lest the chip melts</a:t>
            </a:r>
          </a:p>
          <a:p>
            <a:endParaRPr lang="en-US" dirty="0"/>
          </a:p>
          <a:p>
            <a:endParaRPr lang="en-US" dirty="0"/>
          </a:p>
          <a:p>
            <a:pPr marL="0" indent="0">
              <a:buNone/>
            </a:pPr>
            <a:endParaRPr lang="en-US" dirty="0"/>
          </a:p>
          <a:p>
            <a:pPr marL="0" indent="0">
              <a:buNone/>
            </a:pPr>
            <a:r>
              <a:rPr lang="en-US" sz="1100" dirty="0" err="1"/>
              <a:t>Esmaeilzadeh</a:t>
            </a:r>
            <a:r>
              <a:rPr lang="en-US" sz="1100" dirty="0"/>
              <a:t>, H.; </a:t>
            </a:r>
            <a:r>
              <a:rPr lang="en-US" sz="1100" dirty="0" err="1"/>
              <a:t>Blem</a:t>
            </a:r>
            <a:r>
              <a:rPr lang="en-US" sz="1100" dirty="0"/>
              <a:t>, E.; </a:t>
            </a:r>
            <a:r>
              <a:rPr lang="en-US" sz="1100" dirty="0" err="1"/>
              <a:t>St.Amant</a:t>
            </a:r>
            <a:r>
              <a:rPr lang="en-US" sz="1100" dirty="0"/>
              <a:t>, R.; Sankaralingam, K.; Burger, D., "Dark silicon and the end of multicore scaling," in Comp. Architecture (ISCA), 2011 38th Annual International </a:t>
            </a:r>
            <a:r>
              <a:rPr lang="en-US" sz="1100" dirty="0" err="1"/>
              <a:t>Symp</a:t>
            </a:r>
            <a:r>
              <a:rPr lang="en-US" sz="1100" dirty="0"/>
              <a:t>., pp.365-376, 2011</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240229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a:t>
            </a:r>
            <a:r>
              <a:rPr lang="en-US" dirty="0" smtClean="0"/>
              <a:t>[3/3</a:t>
            </a:r>
            <a:r>
              <a:rPr lang="en-US" dirty="0"/>
              <a:t>]</a:t>
            </a:r>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r>
              <a:rPr lang="en-US" sz="1800" dirty="0"/>
              <a:t>Question </a:t>
            </a:r>
            <a:r>
              <a:rPr lang="en-US" sz="1800" dirty="0" smtClean="0"/>
              <a:t>3: </a:t>
            </a:r>
            <a:r>
              <a:rPr lang="en-US" sz="1800" dirty="0"/>
              <a:t>How can you compile a program on a Windows workstation with 16 GB of memory and run it later on a different laptop with 1</a:t>
            </a:r>
            <a:r>
              <a:rPr lang="en-US" sz="1800" dirty="0" smtClean="0"/>
              <a:t> </a:t>
            </a:r>
            <a:r>
              <a:rPr lang="en-US" sz="1800" dirty="0"/>
              <a:t>GB of memory; i.e., less memory?</a:t>
            </a:r>
          </a:p>
          <a:p>
            <a:pPr lvl="1"/>
            <a:endParaRPr lang="en-US" sz="1400" dirty="0"/>
          </a:p>
          <a:p>
            <a:pPr lvl="1"/>
            <a:endParaRPr lang="en-US" sz="1400" dirty="0"/>
          </a:p>
          <a:p>
            <a:pPr lvl="1"/>
            <a:r>
              <a:rPr lang="en-US" sz="1400" dirty="0"/>
              <a:t>Are there any problems w/ addresses being referenced by the instructions?</a:t>
            </a:r>
          </a:p>
          <a:p>
            <a:pPr lvl="1"/>
            <a:endParaRPr lang="en-US" sz="14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6</a:t>
            </a:fld>
            <a:endParaRPr lang="en-US" altLang="en-US"/>
          </a:p>
        </p:txBody>
      </p:sp>
    </p:spTree>
    <p:extLst>
      <p:ext uri="{BB962C8B-B14F-4D97-AF65-F5344CB8AC3E}">
        <p14:creationId xmlns:p14="http://schemas.microsoft.com/office/powerpoint/2010/main" val="42694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slide detour: “spending energy” rates</a:t>
            </a:r>
          </a:p>
        </p:txBody>
      </p:sp>
      <p:sp>
        <p:nvSpPr>
          <p:cNvPr id="3" name="Content Placeholder 2"/>
          <p:cNvSpPr>
            <a:spLocks noGrp="1"/>
          </p:cNvSpPr>
          <p:nvPr>
            <p:ph idx="1"/>
          </p:nvPr>
        </p:nvSpPr>
        <p:spPr/>
        <p:txBody>
          <a:bodyPr>
            <a:normAutofit lnSpcReduction="10000"/>
          </a:bodyPr>
          <a:lstStyle/>
          <a:p>
            <a:r>
              <a:rPr lang="en-US" sz="2000" dirty="0"/>
              <a:t>NVIDIA Tesla K80</a:t>
            </a:r>
          </a:p>
          <a:p>
            <a:pPr lvl="1"/>
            <a:r>
              <a:rPr lang="en-US" sz="1800" dirty="0"/>
              <a:t>TDP: 300 Watts</a:t>
            </a:r>
          </a:p>
          <a:p>
            <a:pPr lvl="1"/>
            <a:endParaRPr lang="en-US" sz="1800" dirty="0"/>
          </a:p>
          <a:p>
            <a:endParaRPr lang="en-US" sz="2000" dirty="0"/>
          </a:p>
          <a:p>
            <a:endParaRPr lang="en-US" sz="2000" dirty="0"/>
          </a:p>
          <a:p>
            <a:r>
              <a:rPr lang="en-US" sz="2000" dirty="0"/>
              <a:t>Intel® Xeon® Processor E7-8890 v3</a:t>
            </a:r>
          </a:p>
          <a:p>
            <a:pPr lvl="1"/>
            <a:r>
              <a:rPr lang="en-US" sz="1800" dirty="0"/>
              <a:t>TDP: 165 Watts</a:t>
            </a:r>
          </a:p>
          <a:p>
            <a:endParaRPr lang="en-US" sz="2000" dirty="0"/>
          </a:p>
          <a:p>
            <a:endParaRPr lang="en-US" sz="2000" dirty="0"/>
          </a:p>
          <a:p>
            <a:r>
              <a:rPr lang="en-US" sz="2000" dirty="0"/>
              <a:t>Human Brain</a:t>
            </a:r>
          </a:p>
          <a:p>
            <a:pPr lvl="1"/>
            <a:r>
              <a:rPr lang="en-US" sz="1800" dirty="0"/>
              <a:t>20 Watts</a:t>
            </a:r>
          </a:p>
          <a:p>
            <a:pPr lvl="1"/>
            <a:r>
              <a:rPr lang="en-US" sz="1800" dirty="0"/>
              <a:t>Represents 2% of our mass</a:t>
            </a:r>
          </a:p>
          <a:p>
            <a:pPr lvl="1"/>
            <a:r>
              <a:rPr lang="en-US" sz="1800" dirty="0"/>
              <a:t>Burns 20% of all energy in the body at rest</a:t>
            </a:r>
          </a:p>
          <a:p>
            <a:pPr lvl="1"/>
            <a:r>
              <a:rPr lang="en-US" sz="1800" dirty="0"/>
              <a:t>Our entire body, ball park: 100-120 Watts</a:t>
            </a:r>
          </a:p>
        </p:txBody>
      </p:sp>
      <p:pic>
        <p:nvPicPr>
          <p:cNvPr id="4403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380" y="4368346"/>
            <a:ext cx="2860901" cy="2168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3226889" y="1337719"/>
            <a:ext cx="1657350" cy="994410"/>
          </a:xfrm>
          <a:prstGeom prst="rect">
            <a:avLst/>
          </a:prstGeom>
        </p:spPr>
      </p:pic>
      <p:pic>
        <p:nvPicPr>
          <p:cNvPr id="5" name="Picture 4"/>
          <p:cNvPicPr>
            <a:picLocks noChangeAspect="1"/>
          </p:cNvPicPr>
          <p:nvPr/>
        </p:nvPicPr>
        <p:blipFill>
          <a:blip r:embed="rId5"/>
          <a:stretch>
            <a:fillRect/>
          </a:stretch>
        </p:blipFill>
        <p:spPr>
          <a:xfrm>
            <a:off x="5211446" y="3097177"/>
            <a:ext cx="1209675" cy="942975"/>
          </a:xfrm>
          <a:prstGeom prst="rect">
            <a:avLst/>
          </a:prstGeom>
        </p:spPr>
      </p:pic>
      <p:sp>
        <p:nvSpPr>
          <p:cNvPr id="6" name="Slide Number Placeholder 5">
            <a:extLst>
              <a:ext uri="{FF2B5EF4-FFF2-40B4-BE49-F238E27FC236}">
                <a16:creationId xmlns:a16="http://schemas.microsoft.com/office/drawing/2014/main" id="{FA9474D7-5708-4180-9544-2A2434914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2922"/>
          </a:xfrm>
          <a:solidFill>
            <a:schemeClr val="accent1">
              <a:lumMod val="50000"/>
            </a:schemeClr>
          </a:solidFill>
        </p:spPr>
        <p:txBody>
          <a:bodyPr vert="horz" lIns="91440" tIns="45720" rIns="91440" bIns="45720" rtlCol="0" anchor="ctr">
            <a:normAutofit/>
          </a:bodyPr>
          <a:lstStyle/>
          <a:p>
            <a:r>
              <a:rPr lang="en-US" dirty="0"/>
              <a:t>Shift in Perception</a:t>
            </a:r>
          </a:p>
        </p:txBody>
      </p:sp>
      <p:sp>
        <p:nvSpPr>
          <p:cNvPr id="3" name="Content Placeholder 2"/>
          <p:cNvSpPr>
            <a:spLocks noGrp="1"/>
          </p:cNvSpPr>
          <p:nvPr>
            <p:ph sz="half" idx="1"/>
          </p:nvPr>
        </p:nvSpPr>
        <p:spPr>
          <a:xfrm>
            <a:off x="1752601" y="2405064"/>
            <a:ext cx="3915355" cy="1100137"/>
          </a:xfrm>
          <a:solidFill>
            <a:schemeClr val="bg1">
              <a:lumMod val="95000"/>
            </a:schemeClr>
          </a:solidFill>
        </p:spPr>
        <p:txBody>
          <a:bodyPr anchor="ctr"/>
          <a:lstStyle/>
          <a:p>
            <a:pPr marL="0" indent="0">
              <a:buNone/>
            </a:pPr>
            <a:r>
              <a:rPr lang="en-US" sz="2000" dirty="0">
                <a:latin typeface="+mj-lt"/>
                <a:cs typeface="Times New Roman" pitchFamily="18" charset="0"/>
              </a:rPr>
              <a:t>Increasing clock frequency is primary method of performance improvement</a:t>
            </a:r>
            <a:r>
              <a:rPr lang="en-US" sz="2000" dirty="0">
                <a:latin typeface="+mj-lt"/>
              </a:rPr>
              <a:t> </a:t>
            </a:r>
          </a:p>
        </p:txBody>
      </p:sp>
      <p:sp>
        <p:nvSpPr>
          <p:cNvPr id="4" name="Content Placeholder 3"/>
          <p:cNvSpPr>
            <a:spLocks noGrp="1"/>
          </p:cNvSpPr>
          <p:nvPr>
            <p:ph sz="half" idx="2"/>
          </p:nvPr>
        </p:nvSpPr>
        <p:spPr>
          <a:xfrm>
            <a:off x="6119813" y="2405064"/>
            <a:ext cx="4390445" cy="1100137"/>
          </a:xfrm>
          <a:solidFill>
            <a:schemeClr val="accent2">
              <a:lumMod val="40000"/>
              <a:lumOff val="60000"/>
            </a:schemeClr>
          </a:solidFill>
        </p:spPr>
        <p:txBody>
          <a:bodyPr anchor="ctr"/>
          <a:lstStyle/>
          <a:p>
            <a:pPr marL="0" indent="0">
              <a:buNone/>
            </a:pPr>
            <a:r>
              <a:rPr lang="en-US" sz="2000" dirty="0">
                <a:latin typeface="+mj-lt"/>
                <a:cs typeface="Times New Roman" pitchFamily="18" charset="0"/>
              </a:rPr>
              <a:t>Processors parallelism is primary method of performance improvement</a:t>
            </a:r>
          </a:p>
        </p:txBody>
      </p:sp>
      <p:sp>
        <p:nvSpPr>
          <p:cNvPr id="6" name="Right Arrow 5"/>
          <p:cNvSpPr/>
          <p:nvPr/>
        </p:nvSpPr>
        <p:spPr>
          <a:xfrm>
            <a:off x="5667955" y="2895600"/>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bwMode="auto">
          <a:xfrm>
            <a:off x="1752601" y="4648200"/>
            <a:ext cx="3915355" cy="1143000"/>
          </a:xfrm>
          <a:prstGeom prst="rect">
            <a:avLst/>
          </a:prstGeom>
          <a:solidFill>
            <a:schemeClr val="bg1">
              <a:lumMod val="95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buNone/>
            </a:pPr>
            <a:r>
              <a:rPr lang="en-US" sz="2000" dirty="0">
                <a:latin typeface="+mj-lt"/>
                <a:cs typeface="Times New Roman" pitchFamily="18" charset="0"/>
              </a:rPr>
              <a:t>Less than linear scaling for a multiprocessor is failure</a:t>
            </a:r>
          </a:p>
        </p:txBody>
      </p:sp>
      <p:sp>
        <p:nvSpPr>
          <p:cNvPr id="11" name="Content Placeholder 3"/>
          <p:cNvSpPr txBox="1">
            <a:spLocks/>
          </p:cNvSpPr>
          <p:nvPr/>
        </p:nvSpPr>
        <p:spPr bwMode="auto">
          <a:xfrm>
            <a:off x="6125155" y="4648200"/>
            <a:ext cx="4437490" cy="1143000"/>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lnSpc>
                <a:spcPct val="90000"/>
              </a:lnSpc>
              <a:buNone/>
            </a:pPr>
            <a:r>
              <a:rPr lang="en-US" sz="2000" dirty="0">
                <a:latin typeface="+mj-lt"/>
                <a:cs typeface="Times New Roman" pitchFamily="18" charset="0"/>
              </a:rPr>
              <a:t>Even sub-linear speedups are beneficial as long as you beat the sequential on a watt-to-watt basis</a:t>
            </a:r>
          </a:p>
        </p:txBody>
      </p:sp>
      <p:sp>
        <p:nvSpPr>
          <p:cNvPr id="12" name="Right Arrow 11"/>
          <p:cNvSpPr/>
          <p:nvPr/>
        </p:nvSpPr>
        <p:spPr>
          <a:xfrm>
            <a:off x="5662612" y="5113734"/>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61</a:t>
            </a:fld>
            <a:endParaRPr lang="en-US" altLang="en-US"/>
          </a:p>
        </p:txBody>
      </p:sp>
      <p:sp>
        <p:nvSpPr>
          <p:cNvPr id="7" name="Rectangle 6"/>
          <p:cNvSpPr/>
          <p:nvPr/>
        </p:nvSpPr>
        <p:spPr>
          <a:xfrm>
            <a:off x="1752248" y="204075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3" name="Rectangle 12"/>
          <p:cNvSpPr/>
          <p:nvPr/>
        </p:nvSpPr>
        <p:spPr>
          <a:xfrm>
            <a:off x="1752248" y="427886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4" name="Rectangle 13"/>
          <p:cNvSpPr/>
          <p:nvPr/>
        </p:nvSpPr>
        <p:spPr>
          <a:xfrm>
            <a:off x="6119813" y="2040758"/>
            <a:ext cx="1300677" cy="369332"/>
          </a:xfrm>
          <a:prstGeom prst="rect">
            <a:avLst/>
          </a:prstGeom>
          <a:solidFill>
            <a:srgbClr val="FFC000"/>
          </a:solidFill>
        </p:spPr>
        <p:txBody>
          <a:bodyPr wrap="none">
            <a:spAutoFit/>
          </a:bodyPr>
          <a:lstStyle/>
          <a:p>
            <a:r>
              <a:rPr lang="en-US" dirty="0">
                <a:latin typeface="+mj-lt"/>
              </a:rPr>
              <a:t>Today’s take</a:t>
            </a:r>
          </a:p>
        </p:txBody>
      </p:sp>
      <p:sp>
        <p:nvSpPr>
          <p:cNvPr id="15" name="Rectangle 14"/>
          <p:cNvSpPr/>
          <p:nvPr/>
        </p:nvSpPr>
        <p:spPr>
          <a:xfrm>
            <a:off x="6119813" y="4278868"/>
            <a:ext cx="1300677" cy="369332"/>
          </a:xfrm>
          <a:prstGeom prst="rect">
            <a:avLst/>
          </a:prstGeom>
          <a:solidFill>
            <a:srgbClr val="FFC000"/>
          </a:solidFill>
        </p:spPr>
        <p:txBody>
          <a:bodyPr wrap="none">
            <a:spAutoFit/>
          </a:bodyPr>
          <a:lstStyle/>
          <a:p>
            <a:r>
              <a:rPr lang="en-US" dirty="0">
                <a:latin typeface="+mj-lt"/>
              </a:rPr>
              <a:t>Today’s take</a:t>
            </a:r>
          </a:p>
        </p:txBody>
      </p:sp>
      <p:sp>
        <p:nvSpPr>
          <p:cNvPr id="16" name="Oval 15">
            <a:extLst>
              <a:ext uri="{FF2B5EF4-FFF2-40B4-BE49-F238E27FC236}">
                <a16:creationId xmlns:a16="http://schemas.microsoft.com/office/drawing/2014/main" id="{4F0A164A-39FF-439C-8008-3FFA4637FD55}"/>
              </a:ext>
            </a:extLst>
          </p:cNvPr>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6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6" grpId="0" animBg="1"/>
      <p:bldP spid="10" grpId="0" animBg="1"/>
      <p:bldP spid="11" grpId="0" animBg="1"/>
      <p:bldP spid="12" grpId="0" animBg="1"/>
      <p:bldP spid="7" grpId="0" animBg="1"/>
      <p:bldP spid="13" grpId="0" animBg="1"/>
      <p:bldP spid="14"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6115" name="Rectangle 1027"/>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Conventional Wisdom in Computer Architecture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62</a:t>
            </a:fld>
            <a:endParaRPr lang="en-US" altLang="en-US" dirty="0"/>
          </a:p>
        </p:txBody>
      </p:sp>
      <p:sp>
        <p:nvSpPr>
          <p:cNvPr id="986114" name="Rectangle 1026"/>
          <p:cNvSpPr>
            <a:spLocks noGrp="1" noChangeArrowheads="1"/>
          </p:cNvSpPr>
          <p:nvPr>
            <p:ph idx="4294967295"/>
          </p:nvPr>
        </p:nvSpPr>
        <p:spPr>
          <a:xfrm>
            <a:off x="231775" y="1495425"/>
            <a:ext cx="11960225" cy="4932363"/>
          </a:xfrm>
        </p:spPr>
        <p:txBody>
          <a:bodyPr/>
          <a:lstStyle/>
          <a:p>
            <a:pPr marL="342900" indent="-342900"/>
            <a:r>
              <a:rPr lang="en-US" sz="1800" dirty="0"/>
              <a:t>Old: Transistors expensive, Power is free </a:t>
            </a:r>
          </a:p>
          <a:p>
            <a:pPr marL="342900" indent="-342900"/>
            <a:r>
              <a:rPr lang="en-US" sz="1800" dirty="0"/>
              <a:t>New: Transistors free, Power management very tricky </a:t>
            </a:r>
            <a:br>
              <a:rPr lang="en-US" sz="1800" dirty="0"/>
            </a:br>
            <a:r>
              <a:rPr lang="en-US" sz="1800" dirty="0"/>
              <a:t>(lots of power means heat to be dissipated and short battery lifespan)</a:t>
            </a:r>
            <a:br>
              <a:rPr lang="en-US" sz="1800" dirty="0"/>
            </a:br>
            <a:r>
              <a:rPr lang="en-US" sz="1800" dirty="0"/>
              <a:t/>
            </a:r>
            <a:br>
              <a:rPr lang="en-US" sz="1800" dirty="0"/>
            </a:br>
            <a:r>
              <a:rPr lang="en-US" sz="1800" dirty="0"/>
              <a:t/>
            </a:r>
            <a:br>
              <a:rPr lang="en-US" sz="1800" dirty="0"/>
            </a:br>
            <a:endParaRPr lang="en-US" sz="1400" dirty="0"/>
          </a:p>
          <a:p>
            <a:pPr marL="342900" indent="-342900"/>
            <a:r>
              <a:rPr lang="en-US" sz="1800" dirty="0"/>
              <a:t>Old: Multiplies are slow, Memory access is fast</a:t>
            </a:r>
          </a:p>
          <a:p>
            <a:pPr marL="344488" indent="-344488"/>
            <a:r>
              <a:rPr lang="en-US" sz="1800" dirty="0"/>
              <a:t>New: Multiplies fast, Memory slow </a:t>
            </a:r>
            <a:r>
              <a:rPr lang="en-US" sz="1800" dirty="0" smtClean="0"/>
              <a:t>(</a:t>
            </a:r>
            <a:r>
              <a:rPr lang="en-US" sz="1800" dirty="0" smtClean="0">
                <a:cs typeface="Times New Roman" pitchFamily="18" charset="0"/>
              </a:rPr>
              <a:t>200 </a:t>
            </a:r>
            <a:r>
              <a:rPr lang="en-US" sz="1800" dirty="0">
                <a:cs typeface="Times New Roman" pitchFamily="18" charset="0"/>
              </a:rPr>
              <a:t>cycles for DRAM</a:t>
            </a:r>
            <a:r>
              <a:rPr lang="en-US" sz="1800" dirty="0"/>
              <a:t> </a:t>
            </a:r>
            <a:br>
              <a:rPr lang="en-US" sz="1800" dirty="0"/>
            </a:br>
            <a:r>
              <a:rPr lang="en-US" sz="1800" dirty="0">
                <a:cs typeface="Times New Roman" pitchFamily="18" charset="0"/>
              </a:rPr>
              <a:t>memory access, 1 cycle for pipelined FMA)</a:t>
            </a:r>
            <a:r>
              <a:rPr lang="en-US" sz="1800" dirty="0"/>
              <a:t/>
            </a:r>
            <a:br>
              <a:rPr lang="en-US" sz="1800" dirty="0"/>
            </a:br>
            <a:r>
              <a:rPr lang="en-US" sz="1800" dirty="0"/>
              <a:t/>
            </a:r>
            <a:br>
              <a:rPr lang="en-US" sz="1800" dirty="0"/>
            </a:br>
            <a:r>
              <a:rPr lang="en-US" sz="1800" dirty="0"/>
              <a:t/>
            </a:r>
            <a:br>
              <a:rPr lang="en-US" sz="1800" dirty="0"/>
            </a:br>
            <a:endParaRPr lang="en-US" sz="1800" dirty="0"/>
          </a:p>
          <a:p>
            <a:endParaRPr lang="en-US" sz="1400" dirty="0"/>
          </a:p>
          <a:p>
            <a:pPr marL="342900" indent="-342900"/>
            <a:r>
              <a:rPr lang="en-US" sz="1800" dirty="0"/>
              <a:t>Old : Increasing Instruction Level Parallelism</a:t>
            </a:r>
            <a:br>
              <a:rPr lang="en-US" sz="1800" dirty="0"/>
            </a:br>
            <a:r>
              <a:rPr lang="en-US" sz="1800" dirty="0"/>
              <a:t>hardware and compilers (Out-of-order, speculation, VLIW, …)</a:t>
            </a:r>
          </a:p>
          <a:p>
            <a:pPr marL="342900" indent="-342900"/>
            <a:r>
              <a:rPr lang="en-US" sz="1800" dirty="0"/>
              <a:t>New: diminishing returns on more ILP </a:t>
            </a:r>
          </a:p>
          <a:p>
            <a:pPr lvl="1" indent="-342900"/>
            <a:endParaRPr lang="en-US" sz="1400" dirty="0"/>
          </a:p>
        </p:txBody>
      </p:sp>
      <p:sp>
        <p:nvSpPr>
          <p:cNvPr id="2" name="TextBox 1"/>
          <p:cNvSpPr txBox="1"/>
          <p:nvPr/>
        </p:nvSpPr>
        <p:spPr>
          <a:xfrm>
            <a:off x="9269390" y="1249515"/>
            <a:ext cx="461665" cy="1182503"/>
          </a:xfrm>
          <a:prstGeom prst="rect">
            <a:avLst/>
          </a:prstGeom>
          <a:noFill/>
        </p:spPr>
        <p:txBody>
          <a:bodyPr vert="vert270" wrap="none" rtlCol="0">
            <a:spAutoFit/>
          </a:bodyPr>
          <a:lstStyle/>
          <a:p>
            <a:r>
              <a:rPr lang="en-US" b="1" dirty="0">
                <a:solidFill>
                  <a:srgbClr val="0070C0"/>
                </a:solidFill>
              </a:rPr>
              <a:t>Power Wall</a:t>
            </a:r>
          </a:p>
        </p:txBody>
      </p:sp>
      <p:sp>
        <p:nvSpPr>
          <p:cNvPr id="5" name="TextBox 4"/>
          <p:cNvSpPr txBox="1"/>
          <p:nvPr/>
        </p:nvSpPr>
        <p:spPr>
          <a:xfrm>
            <a:off x="9267509" y="2858140"/>
            <a:ext cx="461665" cy="1393074"/>
          </a:xfrm>
          <a:prstGeom prst="rect">
            <a:avLst/>
          </a:prstGeom>
          <a:noFill/>
        </p:spPr>
        <p:txBody>
          <a:bodyPr vert="vert270" wrap="none" rtlCol="0">
            <a:spAutoFit/>
          </a:bodyPr>
          <a:lstStyle/>
          <a:p>
            <a:r>
              <a:rPr lang="en-US" b="1" dirty="0">
                <a:solidFill>
                  <a:srgbClr val="0070C0"/>
                </a:solidFill>
              </a:rPr>
              <a:t>Memory Wall</a:t>
            </a:r>
          </a:p>
        </p:txBody>
      </p:sp>
      <p:sp>
        <p:nvSpPr>
          <p:cNvPr id="6" name="TextBox 5"/>
          <p:cNvSpPr txBox="1"/>
          <p:nvPr/>
        </p:nvSpPr>
        <p:spPr>
          <a:xfrm>
            <a:off x="9267509" y="5192403"/>
            <a:ext cx="461665" cy="855042"/>
          </a:xfrm>
          <a:prstGeom prst="rect">
            <a:avLst/>
          </a:prstGeom>
          <a:noFill/>
        </p:spPr>
        <p:txBody>
          <a:bodyPr vert="vert270" wrap="none" rtlCol="0">
            <a:spAutoFit/>
          </a:bodyPr>
          <a:lstStyle/>
          <a:p>
            <a:r>
              <a:rPr lang="en-US" b="1" dirty="0">
                <a:solidFill>
                  <a:srgbClr val="0070C0"/>
                </a:solidFill>
              </a:rPr>
              <a:t>ILP Wall</a:t>
            </a:r>
          </a:p>
        </p:txBody>
      </p:sp>
      <p:sp>
        <p:nvSpPr>
          <p:cNvPr id="9" name="Oval 8"/>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030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9861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9861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98611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986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9861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9861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4" grpId="0" uiExpand="1" build="p" autoUpdateAnimBg="0"/>
      <p:bldP spid="2" grpId="0"/>
      <p:bldP spid="5" grpId="0"/>
      <p:bldP spid="6"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smtClean="0"/>
              <a:t>Just a </a:t>
            </a:r>
            <a:r>
              <a:rPr lang="en-US" dirty="0"/>
              <a:t>bunch of bad news…</a:t>
            </a:r>
          </a:p>
          <a:p>
            <a:endParaRPr lang="en-US" dirty="0" smtClean="0"/>
          </a:p>
          <a:p>
            <a:endParaRPr lang="en-US" dirty="0"/>
          </a:p>
          <a:p>
            <a:r>
              <a:rPr lang="en-US" dirty="0"/>
              <a:t>OK, now what?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63</a:t>
            </a:fld>
            <a:endParaRPr lang="en-US" altLang="en-US"/>
          </a:p>
        </p:txBody>
      </p:sp>
    </p:spTree>
    <p:extLst>
      <p:ext uri="{BB962C8B-B14F-4D97-AF65-F5344CB8AC3E}">
        <p14:creationId xmlns:p14="http://schemas.microsoft.com/office/powerpoint/2010/main" val="20184182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bright spot</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smtClean="0"/>
              <a:t>We can produce small[</a:t>
            </a:r>
            <a:r>
              <a:rPr lang="en-US" dirty="0" err="1" smtClean="0"/>
              <a:t>er</a:t>
            </a:r>
            <a:r>
              <a:rPr lang="en-US" dirty="0" smtClean="0"/>
              <a:t>] transistors and we are increasingly good at packaging them in ICs</a:t>
            </a:r>
            <a:endParaRPr lang="en-US" dirty="0"/>
          </a:p>
        </p:txBody>
      </p:sp>
      <p:sp>
        <p:nvSpPr>
          <p:cNvPr id="4" name="Slide Number Placeholder 3">
            <a:extLst>
              <a:ext uri="{FF2B5EF4-FFF2-40B4-BE49-F238E27FC236}">
                <a16:creationId xmlns:a16="http://schemas.microsoft.com/office/drawing/2014/main" id="{6FA07905-FFBE-4BFE-A59C-EB594DDC02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191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 number of transistors going up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65</a:t>
            </a:fld>
            <a:endParaRPr lang="en-US" altLang="en-US"/>
          </a:p>
        </p:txBody>
      </p:sp>
      <p:pic>
        <p:nvPicPr>
          <p:cNvPr id="5" name="Picture 4" descr="CPU trends grap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1381" y="762779"/>
            <a:ext cx="5840095" cy="5819979"/>
          </a:xfrm>
          <a:prstGeom prst="rect">
            <a:avLst/>
          </a:prstGeom>
          <a:noFill/>
          <a:ln>
            <a:noFill/>
          </a:ln>
        </p:spPr>
      </p:pic>
    </p:spTree>
    <p:extLst>
      <p:ext uri="{BB962C8B-B14F-4D97-AF65-F5344CB8AC3E}">
        <p14:creationId xmlns:p14="http://schemas.microsoft.com/office/powerpoint/2010/main" val="16722069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(1965)</a:t>
            </a:r>
          </a:p>
        </p:txBody>
      </p:sp>
      <p:sp>
        <p:nvSpPr>
          <p:cNvPr id="3" name="Content Placeholder 2"/>
          <p:cNvSpPr>
            <a:spLocks noGrp="1"/>
          </p:cNvSpPr>
          <p:nvPr>
            <p:ph idx="1"/>
          </p:nvPr>
        </p:nvSpPr>
        <p:spPr/>
        <p:txBody>
          <a:bodyPr/>
          <a:lstStyle/>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“The complexity for minimum component costs has increased at a rate of roughly a factor of two per year [see graph on </a:t>
            </a:r>
            <a:r>
              <a:rPr lang="en-US" sz="2000" dirty="0">
                <a:solidFill>
                  <a:srgbClr val="00B050"/>
                </a:solidFill>
              </a:rPr>
              <a:t>next page</a:t>
            </a:r>
            <a:r>
              <a:rPr lang="en-US" sz="2000" dirty="0"/>
              <a:t>]. Certainly over the short term this rate can be expected to continue, if not to increase. </a:t>
            </a:r>
            <a:r>
              <a:rPr lang="en-US" sz="2000" dirty="0">
                <a:solidFill>
                  <a:srgbClr val="0070C0"/>
                </a:solidFill>
              </a:rPr>
              <a:t>Over the longer term, the rate of increase is a bit more uncertain, although there is no reason to believe it will not remain nearly constant for at least 10 years</a:t>
            </a:r>
            <a:r>
              <a:rPr lang="en-US" sz="2000" dirty="0"/>
              <a:t>. That means by 1975, the number of components per integrated circuit for minimum cost will be 65,000. I believe that such a large circuit can be built on a single wafer.”</a:t>
            </a:r>
          </a:p>
          <a:p>
            <a:endParaRPr lang="en-US" sz="2000" dirty="0"/>
          </a:p>
          <a:p>
            <a:pPr marL="0" indent="0">
              <a:buNone/>
            </a:pPr>
            <a:r>
              <a:rPr lang="en-US" sz="2000" dirty="0"/>
              <a:t>“Cramming more components onto integrated circuits” by Gordon E. Moore, Electronics, Volume 38, Number 8, April 19, 1965</a:t>
            </a:r>
          </a:p>
          <a:p>
            <a:endParaRPr lang="en-US" sz="2000" dirty="0"/>
          </a:p>
        </p:txBody>
      </p:sp>
      <p:sp>
        <p:nvSpPr>
          <p:cNvPr id="4" name="Slide Number Placeholder 3">
            <a:extLst>
              <a:ext uri="{FF2B5EF4-FFF2-40B4-BE49-F238E27FC236}">
                <a16:creationId xmlns:a16="http://schemas.microsoft.com/office/drawing/2014/main" id="{9DFD9831-872A-4E85-8801-B952CCD66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687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t>Moore’s Law</a:t>
            </a:r>
          </a:p>
        </p:txBody>
      </p:sp>
      <p:sp>
        <p:nvSpPr>
          <p:cNvPr id="406531" name="Rectangle 3"/>
          <p:cNvSpPr>
            <a:spLocks noGrp="1" noChangeArrowheads="1"/>
          </p:cNvSpPr>
          <p:nvPr>
            <p:ph idx="1"/>
          </p:nvPr>
        </p:nvSpPr>
        <p:spPr/>
        <p:txBody>
          <a:bodyPr/>
          <a:lstStyle/>
          <a:p>
            <a:r>
              <a:rPr lang="en-US" sz="1800" dirty="0"/>
              <a:t>1965 paper: Doubling of the number of transistors on integrated circuits every two years </a:t>
            </a:r>
          </a:p>
          <a:p>
            <a:pPr lvl="1"/>
            <a:r>
              <a:rPr lang="en-US" sz="1600" dirty="0"/>
              <a:t>Moore himself wrote only about the </a:t>
            </a:r>
            <a:r>
              <a:rPr lang="en-US" sz="1600" dirty="0">
                <a:solidFill>
                  <a:srgbClr val="00B050"/>
                </a:solidFill>
              </a:rPr>
              <a:t>density of components (or transistors) at minimum cost</a:t>
            </a:r>
          </a:p>
          <a:p>
            <a:pPr lvl="1"/>
            <a:endParaRPr lang="en-US" sz="700" dirty="0"/>
          </a:p>
        </p:txBody>
      </p:sp>
      <p:pic>
        <p:nvPicPr>
          <p:cNvPr id="406533" name="Picture 5" descr="An older Gordon Moore"/>
          <p:cNvPicPr>
            <a:picLocks noChangeAspect="1" noChangeArrowheads="1"/>
          </p:cNvPicPr>
          <p:nvPr/>
        </p:nvPicPr>
        <p:blipFill>
          <a:blip r:embed="rId3" cstate="print"/>
          <a:srcRect/>
          <a:stretch>
            <a:fillRect/>
          </a:stretch>
        </p:blipFill>
        <p:spPr bwMode="auto">
          <a:xfrm>
            <a:off x="8007350" y="3733800"/>
            <a:ext cx="1836738" cy="2819400"/>
          </a:xfrm>
          <a:prstGeom prst="rect">
            <a:avLst/>
          </a:prstGeom>
          <a:noFill/>
        </p:spPr>
      </p:pic>
      <p:pic>
        <p:nvPicPr>
          <p:cNvPr id="406534" name="Picture 6" descr="A young Gordon Moore"/>
          <p:cNvPicPr>
            <a:picLocks noChangeAspect="1" noChangeArrowheads="1"/>
          </p:cNvPicPr>
          <p:nvPr/>
        </p:nvPicPr>
        <p:blipFill>
          <a:blip r:embed="rId4" cstate="print"/>
          <a:srcRect/>
          <a:stretch>
            <a:fillRect/>
          </a:stretch>
        </p:blipFill>
        <p:spPr bwMode="auto">
          <a:xfrm>
            <a:off x="1905000" y="3733800"/>
            <a:ext cx="2001838" cy="2743200"/>
          </a:xfrm>
          <a:prstGeom prst="rect">
            <a:avLst/>
          </a:prstGeom>
          <a:noFill/>
        </p:spPr>
      </p:pic>
      <p:sp>
        <p:nvSpPr>
          <p:cNvPr id="406535" name="Rectangle 7"/>
          <p:cNvSpPr>
            <a:spLocks noChangeArrowheads="1"/>
          </p:cNvSpPr>
          <p:nvPr/>
        </p:nvSpPr>
        <p:spPr bwMode="auto">
          <a:xfrm>
            <a:off x="0" y="6601728"/>
            <a:ext cx="4619625" cy="244475"/>
          </a:xfrm>
          <a:prstGeom prst="rect">
            <a:avLst/>
          </a:prstGeom>
          <a:noFill/>
          <a:ln w="9525">
            <a:noFill/>
            <a:miter lim="800000"/>
            <a:headEnd/>
            <a:tailEnd/>
          </a:ln>
          <a:effectLst/>
        </p:spPr>
        <p:txBody>
          <a:bodyPr wrap="none">
            <a:spAutoFit/>
          </a:bodyPr>
          <a:lstStyle/>
          <a:p>
            <a:r>
              <a:rPr lang="en-US" sz="1000" dirty="0">
                <a:latin typeface="Arial" pitchFamily="34" charset="0"/>
              </a:rPr>
              <a:t>http://news.cnet.com/Images-Moores-Law-turns-40/2009-1041_3-5649019.html</a:t>
            </a:r>
          </a:p>
        </p:txBody>
      </p:sp>
      <p:pic>
        <p:nvPicPr>
          <p:cNvPr id="2" name="Picture 1"/>
          <p:cNvPicPr>
            <a:picLocks noChangeAspect="1"/>
          </p:cNvPicPr>
          <p:nvPr/>
        </p:nvPicPr>
        <p:blipFill rotWithShape="1">
          <a:blip r:embed="rId5"/>
          <a:srcRect r="9801" b="7817"/>
          <a:stretch/>
        </p:blipFill>
        <p:spPr>
          <a:xfrm>
            <a:off x="4332347" y="2777471"/>
            <a:ext cx="3075760" cy="3705327"/>
          </a:xfrm>
          <a:prstGeom prst="rect">
            <a:avLst/>
          </a:prstGeom>
        </p:spPr>
      </p:pic>
      <p:sp>
        <p:nvSpPr>
          <p:cNvPr id="3" name="Slide Number Placeholder 2">
            <a:extLst>
              <a:ext uri="{FF2B5EF4-FFF2-40B4-BE49-F238E27FC236}">
                <a16:creationId xmlns:a16="http://schemas.microsoft.com/office/drawing/2014/main" id="{702D5AD5-0534-4CD7-BBEC-54C21F34EF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543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461043" y="45758"/>
            <a:ext cx="9144000" cy="6678168"/>
          </a:xfrm>
          <a:prstGeom prst="rect">
            <a:avLst/>
          </a:prstGeom>
        </p:spPr>
      </p:pic>
      <p:sp>
        <p:nvSpPr>
          <p:cNvPr id="7" name="Rectangle 6"/>
          <p:cNvSpPr/>
          <p:nvPr/>
        </p:nvSpPr>
        <p:spPr>
          <a:xfrm>
            <a:off x="7758113" y="1068917"/>
            <a:ext cx="1020233" cy="1608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07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Transistors bonanza: bringing happiness in lots of corners</a:t>
            </a:r>
          </a:p>
        </p:txBody>
      </p:sp>
      <p:sp>
        <p:nvSpPr>
          <p:cNvPr id="3" name="Content Placeholder 2"/>
          <p:cNvSpPr>
            <a:spLocks noGrp="1"/>
          </p:cNvSpPr>
          <p:nvPr>
            <p:ph idx="1"/>
          </p:nvPr>
        </p:nvSpPr>
        <p:spPr/>
        <p:txBody>
          <a:bodyPr/>
          <a:lstStyle/>
          <a:p>
            <a:endParaRPr lang="en-US" dirty="0"/>
          </a:p>
          <a:p>
            <a:endParaRPr lang="en-US" dirty="0"/>
          </a:p>
          <a:p>
            <a:r>
              <a:rPr lang="en-US" dirty="0"/>
              <a:t>Ability to cram more transistors per unit area and still make a profit good in many respects</a:t>
            </a:r>
          </a:p>
          <a:p>
            <a:endParaRPr lang="en-US" dirty="0"/>
          </a:p>
          <a:p>
            <a:pPr lvl="1"/>
            <a:r>
              <a:rPr lang="en-US" dirty="0"/>
              <a:t>Microprocessors</a:t>
            </a:r>
          </a:p>
          <a:p>
            <a:pPr lvl="1"/>
            <a:endParaRPr lang="en-US" dirty="0"/>
          </a:p>
          <a:p>
            <a:pPr lvl="1"/>
            <a:r>
              <a:rPr lang="en-US" dirty="0"/>
              <a:t>Storage controllers</a:t>
            </a:r>
          </a:p>
          <a:p>
            <a:pPr lvl="1"/>
            <a:endParaRPr lang="en-US" dirty="0"/>
          </a:p>
          <a:p>
            <a:pPr lvl="1"/>
            <a:r>
              <a:rPr lang="en-US" dirty="0"/>
              <a:t>Memory capacity &amp; speed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2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Preamble, Virtual Memory</a:t>
            </a:r>
          </a:p>
        </p:txBody>
      </p:sp>
      <p:sp>
        <p:nvSpPr>
          <p:cNvPr id="3" name="Content Placeholder 2"/>
          <p:cNvSpPr>
            <a:spLocks noGrp="1"/>
          </p:cNvSpPr>
          <p:nvPr>
            <p:ph idx="1"/>
          </p:nvPr>
        </p:nvSpPr>
        <p:spPr/>
        <p:txBody>
          <a:bodyPr/>
          <a:lstStyle/>
          <a:p>
            <a:endParaRPr lang="en-US" sz="1600" dirty="0"/>
          </a:p>
          <a:p>
            <a:endParaRPr lang="en-US" sz="1600" dirty="0"/>
          </a:p>
          <a:p>
            <a:endParaRPr lang="en-US" sz="1600" dirty="0"/>
          </a:p>
          <a:p>
            <a:r>
              <a:rPr lang="en-US" sz="1600" dirty="0"/>
              <a:t>When you compile a program there is no way to know where in the </a:t>
            </a:r>
            <a:r>
              <a:rPr lang="en-US" sz="1600" dirty="0">
                <a:solidFill>
                  <a:srgbClr val="0070C0"/>
                </a:solidFill>
              </a:rPr>
              <a:t>physical</a:t>
            </a:r>
            <a:r>
              <a:rPr lang="en-US" sz="1600" dirty="0"/>
              <a:t> memory the code will get its data allocated</a:t>
            </a:r>
          </a:p>
          <a:p>
            <a:pPr lvl="1"/>
            <a:r>
              <a:rPr lang="en-US" sz="1400" dirty="0"/>
              <a:t>There are other “tenants” that inhabit the physical memory &amp; they are already there before you get there</a:t>
            </a:r>
          </a:p>
          <a:p>
            <a:endParaRPr lang="en-US" sz="1600" dirty="0"/>
          </a:p>
          <a:p>
            <a:endParaRPr lang="en-US" sz="1600" dirty="0" smtClean="0"/>
          </a:p>
          <a:p>
            <a:endParaRPr lang="en-US" sz="1600" dirty="0"/>
          </a:p>
          <a:p>
            <a:r>
              <a:rPr lang="en-US" sz="1600" dirty="0" smtClean="0"/>
              <a:t>Solution: the </a:t>
            </a:r>
            <a:r>
              <a:rPr lang="en-US" sz="1600" dirty="0"/>
              <a:t>code </a:t>
            </a:r>
            <a:r>
              <a:rPr lang="en-US" sz="1600" dirty="0" smtClean="0"/>
              <a:t>compiled </a:t>
            </a:r>
            <a:r>
              <a:rPr lang="en-US" sz="1600" dirty="0"/>
              <a:t>under </a:t>
            </a:r>
            <a:r>
              <a:rPr lang="en-US" sz="1600" dirty="0" smtClean="0"/>
              <a:t>assumption </a:t>
            </a:r>
            <a:r>
              <a:rPr lang="en-US" sz="1600" dirty="0"/>
              <a:t>that </a:t>
            </a:r>
            <a:r>
              <a:rPr lang="en-US" sz="1600" dirty="0" smtClean="0"/>
              <a:t>resulting </a:t>
            </a:r>
            <a:r>
              <a:rPr lang="en-US" sz="1600" dirty="0"/>
              <a:t>process </a:t>
            </a:r>
            <a:r>
              <a:rPr lang="en-US" sz="1600" dirty="0" smtClean="0"/>
              <a:t>has undisputed access to 4 GB of pristine memory (on 32 bit systems)</a:t>
            </a:r>
          </a:p>
          <a:p>
            <a:pPr lvl="1"/>
            <a:r>
              <a:rPr lang="en-US" sz="1400" dirty="0" smtClean="0"/>
              <a:t>The “pristine memory” </a:t>
            </a:r>
            <a:r>
              <a:rPr lang="en-US" sz="1400" dirty="0"/>
              <a:t>is called the </a:t>
            </a:r>
            <a:r>
              <a:rPr lang="en-US" sz="1400" dirty="0">
                <a:solidFill>
                  <a:srgbClr val="C00000"/>
                </a:solidFill>
              </a:rPr>
              <a:t>virtual memory space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7</a:t>
            </a:fld>
            <a:endParaRPr lang="en-US" altLang="en-US"/>
          </a:p>
        </p:txBody>
      </p:sp>
    </p:spTree>
    <p:extLst>
      <p:ext uri="{BB962C8B-B14F-4D97-AF65-F5344CB8AC3E}">
        <p14:creationId xmlns:p14="http://schemas.microsoft.com/office/powerpoint/2010/main" val="24169913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Stacked Memory</a:t>
            </a:r>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70</a:t>
            </a:fld>
            <a:endParaRPr lang="en-US" altLang="en-US"/>
          </a:p>
        </p:txBody>
      </p:sp>
      <p:pic>
        <p:nvPicPr>
          <p:cNvPr id="6" name="Picture 5"/>
          <p:cNvPicPr>
            <a:picLocks noChangeAspect="1"/>
          </p:cNvPicPr>
          <p:nvPr/>
        </p:nvPicPr>
        <p:blipFill>
          <a:blip r:embed="rId3"/>
          <a:stretch>
            <a:fillRect/>
          </a:stretch>
        </p:blipFill>
        <p:spPr>
          <a:xfrm>
            <a:off x="6477006" y="1530521"/>
            <a:ext cx="4981161" cy="2182223"/>
          </a:xfrm>
          <a:prstGeom prst="rect">
            <a:avLst/>
          </a:prstGeom>
        </p:spPr>
      </p:pic>
      <p:sp>
        <p:nvSpPr>
          <p:cNvPr id="7" name="Rectangle 6"/>
          <p:cNvSpPr/>
          <p:nvPr/>
        </p:nvSpPr>
        <p:spPr>
          <a:xfrm>
            <a:off x="254270" y="3849363"/>
            <a:ext cx="9067800" cy="2511457"/>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1st Generation (HBM1) introduced in AMD Fiji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1GB &amp; 128GB/s per stack</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AMD Radeon R9 Fury X: had four stacks </a:t>
            </a:r>
            <a:r>
              <a:rPr lang="en-US" sz="1400" kern="0" dirty="0">
                <a:solidFill>
                  <a:srgbClr val="000000"/>
                </a:solidFill>
                <a:latin typeface="Arial"/>
                <a:sym typeface="Symbol" panose="05050102010706020507" pitchFamily="18" charset="2"/>
              </a:rPr>
              <a:t> </a:t>
            </a:r>
            <a:r>
              <a:rPr lang="en-US" sz="1400" kern="0" dirty="0">
                <a:solidFill>
                  <a:srgbClr val="000000"/>
                </a:solidFill>
                <a:latin typeface="Arial"/>
              </a:rPr>
              <a:t>4GB &amp; 512GB/s</a:t>
            </a: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2nd Generation (HBM2) used in NVIDIA Pascal/Volta and AMD Arctic Island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2 GB &amp; 256GB/s bandwidth per stack</a:t>
            </a:r>
            <a:endParaRPr lang="en-US" sz="1400" dirty="0"/>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NVIDIA Volta approximately 900 GB/s memory bandwidth</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Apparently AMD has 1024 GB/s HBM available</a:t>
            </a:r>
          </a:p>
        </p:txBody>
      </p:sp>
      <p:sp>
        <p:nvSpPr>
          <p:cNvPr id="9" name="Rectangle 8"/>
          <p:cNvSpPr/>
          <p:nvPr/>
        </p:nvSpPr>
        <p:spPr>
          <a:xfrm>
            <a:off x="254270" y="2554373"/>
            <a:ext cx="5041426" cy="627864"/>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SK Hynix’s High Bandwidth Memory (HBM)</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Developed by AMD and SK Hynix</a:t>
            </a:r>
          </a:p>
        </p:txBody>
      </p:sp>
    </p:spTree>
    <p:extLst>
      <p:ext uri="{BB962C8B-B14F-4D97-AF65-F5344CB8AC3E}">
        <p14:creationId xmlns:p14="http://schemas.microsoft.com/office/powerpoint/2010/main" val="3935351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Stacked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71</a:t>
            </a:fld>
            <a:endParaRPr lang="en-US" altLang="en-US"/>
          </a:p>
        </p:txBody>
      </p:sp>
      <p:sp>
        <p:nvSpPr>
          <p:cNvPr id="7" name="Rectangle 6"/>
          <p:cNvSpPr/>
          <p:nvPr/>
        </p:nvSpPr>
        <p:spPr>
          <a:xfrm>
            <a:off x="4342446" y="5879068"/>
            <a:ext cx="3507114" cy="369332"/>
          </a:xfrm>
          <a:prstGeom prst="rect">
            <a:avLst/>
          </a:prstGeom>
        </p:spPr>
        <p:txBody>
          <a:bodyPr wrap="none">
            <a:spAutoFit/>
          </a:bodyPr>
          <a:lstStyle/>
          <a:p>
            <a:pPr algn="ctr"/>
            <a:r>
              <a:rPr lang="en-US" dirty="0">
                <a:latin typeface="+mj-lt"/>
              </a:rPr>
              <a:t>Major step forward in performance.</a:t>
            </a:r>
          </a:p>
        </p:txBody>
      </p:sp>
      <mc:AlternateContent xmlns:mc="http://schemas.openxmlformats.org/markup-compatibility/2006" xmlns:a14="http://schemas.microsoft.com/office/drawing/2010/main">
        <mc:Choice Requires="a14">
          <p:sp>
            <p:nvSpPr>
              <p:cNvPr id="9" name="Rectangle 8"/>
              <p:cNvSpPr/>
              <p:nvPr/>
            </p:nvSpPr>
            <p:spPr>
              <a:xfrm>
                <a:off x="3073238" y="4963004"/>
                <a:ext cx="2084930" cy="461665"/>
              </a:xfrm>
              <a:prstGeom prst="rect">
                <a:avLst/>
              </a:prstGeom>
            </p:spPr>
            <p:txBody>
              <a:bodyPr wrap="none">
                <a:spAutoFit/>
              </a:bodyPr>
              <a:lstStyle/>
              <a:p>
                <a:pPr algn="ctr"/>
                <a:r>
                  <a:rPr lang="en-US" sz="1200" dirty="0">
                    <a:latin typeface="+mj-lt"/>
                  </a:rPr>
                  <a:t>Traditional GPU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GDDR5 memory</a:t>
                </a:r>
                <a:r>
                  <a:rPr lang="en-US" sz="1200" dirty="0">
                    <a:latin typeface="+mj-lt"/>
                  </a:rPr>
                  <a:t> layout</a:t>
                </a:r>
              </a:p>
            </p:txBody>
          </p:sp>
        </mc:Choice>
        <mc:Fallback xmlns="">
          <p:sp>
            <p:nvSpPr>
              <p:cNvPr id="9" name="Rectangle 8"/>
              <p:cNvSpPr>
                <a:spLocks noRot="1" noChangeAspect="1" noMove="1" noResize="1" noEditPoints="1" noAdjustHandles="1" noChangeArrowheads="1" noChangeShapeType="1" noTextEdit="1"/>
              </p:cNvSpPr>
              <p:nvPr/>
            </p:nvSpPr>
            <p:spPr>
              <a:xfrm>
                <a:off x="3073238" y="4963004"/>
                <a:ext cx="2084930" cy="461665"/>
              </a:xfrm>
              <a:prstGeom prst="rect">
                <a:avLst/>
              </a:prstGeom>
              <a:blipFill>
                <a:blip r:embed="rId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216304" y="4963004"/>
                <a:ext cx="2027222" cy="461665"/>
              </a:xfrm>
              <a:prstGeom prst="rect">
                <a:avLst/>
              </a:prstGeom>
              <a:solidFill>
                <a:schemeClr val="bg1"/>
              </a:solidFill>
            </p:spPr>
            <p:txBody>
              <a:bodyPr wrap="none">
                <a:spAutoFit/>
              </a:bodyPr>
              <a:lstStyle/>
              <a:p>
                <a:pPr algn="ctr"/>
                <a:r>
                  <a:rPr lang="en-US" sz="1200" dirty="0">
                    <a:latin typeface="+mj-lt"/>
                  </a:rPr>
                  <a:t>New GPU (Pascal/Volta)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r>
                  <a:rPr lang="en-US" sz="1200" dirty="0">
                    <a:latin typeface="+mj-lt"/>
                  </a:rPr>
                  <a:t> layout</a:t>
                </a:r>
              </a:p>
            </p:txBody>
          </p:sp>
        </mc:Choice>
        <mc:Fallback xmlns="">
          <p:sp>
            <p:nvSpPr>
              <p:cNvPr id="10" name="Rectangle 9"/>
              <p:cNvSpPr>
                <a:spLocks noRot="1" noChangeAspect="1" noMove="1" noResize="1" noEditPoints="1" noAdjustHandles="1" noChangeArrowheads="1" noChangeShapeType="1" noTextEdit="1"/>
              </p:cNvSpPr>
              <p:nvPr/>
            </p:nvSpPr>
            <p:spPr>
              <a:xfrm>
                <a:off x="7216304" y="4963004"/>
                <a:ext cx="2027222" cy="461665"/>
              </a:xfrm>
              <a:prstGeom prst="rect">
                <a:avLst/>
              </a:prstGeom>
              <a:blipFill>
                <a:blip r:embed="rId3"/>
                <a:stretch>
                  <a:fillRect b="-9211"/>
                </a:stretch>
              </a:blipFill>
            </p:spPr>
            <p:txBody>
              <a:bodyPr/>
              <a:lstStyle/>
              <a:p>
                <a:r>
                  <a:rPr lang="en-US">
                    <a:noFill/>
                  </a:rPr>
                  <a:t> </a:t>
                </a:r>
              </a:p>
            </p:txBody>
          </p:sp>
        </mc:Fallback>
      </mc:AlternateContent>
      <p:grpSp>
        <p:nvGrpSpPr>
          <p:cNvPr id="11" name="Group 10"/>
          <p:cNvGrpSpPr/>
          <p:nvPr/>
        </p:nvGrpSpPr>
        <p:grpSpPr>
          <a:xfrm>
            <a:off x="2235675" y="2057401"/>
            <a:ext cx="7720651" cy="2867941"/>
            <a:chOff x="711674" y="2057400"/>
            <a:chExt cx="7720651" cy="2867941"/>
          </a:xfrm>
        </p:grpSpPr>
        <p:pic>
          <p:nvPicPr>
            <p:cNvPr id="12" name="Picture 11"/>
            <p:cNvPicPr>
              <a:picLocks noChangeAspect="1"/>
            </p:cNvPicPr>
            <p:nvPr/>
          </p:nvPicPr>
          <p:blipFill>
            <a:blip r:embed="rId4"/>
            <a:stretch>
              <a:fillRect/>
            </a:stretch>
          </p:blipFill>
          <p:spPr>
            <a:xfrm>
              <a:off x="711674" y="2057400"/>
              <a:ext cx="7720651" cy="2867941"/>
            </a:xfrm>
            <a:prstGeom prst="rect">
              <a:avLst/>
            </a:prstGeom>
          </p:spPr>
        </p:pic>
        <p:sp>
          <p:nvSpPr>
            <p:cNvPr id="13" name="Rectangle 12"/>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0099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3D Stacked Memory</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72</a:t>
            </a:fld>
            <a:endParaRPr lang="en-US" altLang="en-US"/>
          </a:p>
        </p:txBody>
      </p:sp>
      <p:grpSp>
        <p:nvGrpSpPr>
          <p:cNvPr id="6" name="Group 5"/>
          <p:cNvGrpSpPr/>
          <p:nvPr/>
        </p:nvGrpSpPr>
        <p:grpSpPr>
          <a:xfrm>
            <a:off x="1905000" y="2057401"/>
            <a:ext cx="8103870" cy="3971925"/>
            <a:chOff x="381000" y="2057400"/>
            <a:chExt cx="8103870" cy="3971925"/>
          </a:xfrm>
        </p:grpSpPr>
        <p:pic>
          <p:nvPicPr>
            <p:cNvPr id="3" name="Picture 2"/>
            <p:cNvPicPr>
              <a:picLocks noChangeAspect="1"/>
            </p:cNvPicPr>
            <p:nvPr/>
          </p:nvPicPr>
          <p:blipFill>
            <a:blip r:embed="rId2"/>
            <a:stretch>
              <a:fillRect/>
            </a:stretch>
          </p:blipFill>
          <p:spPr>
            <a:xfrm>
              <a:off x="381000" y="2057400"/>
              <a:ext cx="8103870" cy="3971925"/>
            </a:xfrm>
            <a:prstGeom prst="rect">
              <a:avLst/>
            </a:prstGeom>
          </p:spPr>
        </p:pic>
        <p:sp>
          <p:nvSpPr>
            <p:cNvPr id="4" name="Rectangle 3"/>
            <p:cNvSpPr/>
            <p:nvPr/>
          </p:nvSpPr>
          <p:spPr>
            <a:xfrm>
              <a:off x="457200" y="3200400"/>
              <a:ext cx="3886200" cy="76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7692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Stacked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73</a:t>
            </a:fld>
            <a:endParaRPr lang="en-US" altLang="en-US"/>
          </a:p>
        </p:txBody>
      </p:sp>
      <p:pic>
        <p:nvPicPr>
          <p:cNvPr id="10" name="Picture 9"/>
          <p:cNvPicPr>
            <a:picLocks noChangeAspect="1"/>
          </p:cNvPicPr>
          <p:nvPr/>
        </p:nvPicPr>
        <p:blipFill>
          <a:blip r:embed="rId3"/>
          <a:stretch>
            <a:fillRect/>
          </a:stretch>
        </p:blipFill>
        <p:spPr>
          <a:xfrm>
            <a:off x="7092951" y="1549400"/>
            <a:ext cx="4494935" cy="2209800"/>
          </a:xfrm>
          <a:prstGeom prst="rect">
            <a:avLst/>
          </a:prstGeom>
        </p:spPr>
      </p:pic>
      <p:pic>
        <p:nvPicPr>
          <p:cNvPr id="11" name="Picture 10"/>
          <p:cNvPicPr>
            <a:picLocks noChangeAspect="1"/>
          </p:cNvPicPr>
          <p:nvPr/>
        </p:nvPicPr>
        <p:blipFill>
          <a:blip r:embed="rId4"/>
          <a:stretch>
            <a:fillRect/>
          </a:stretch>
        </p:blipFill>
        <p:spPr>
          <a:xfrm>
            <a:off x="5791201" y="4572000"/>
            <a:ext cx="4496637" cy="1524000"/>
          </a:xfrm>
          <a:prstGeom prst="rect">
            <a:avLst/>
          </a:prstGeom>
        </p:spPr>
      </p:pic>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381000" y="1309428"/>
                <a:ext cx="3962400" cy="3005137"/>
              </a:xfrm>
            </p:spPr>
            <p:txBody>
              <a:bodyPr>
                <a:noAutofit/>
              </a:bodyPr>
              <a:lstStyle/>
              <a:p>
                <a:endParaRPr lang="en-US" sz="2000" dirty="0"/>
              </a:p>
              <a:p>
                <a:r>
                  <a:rPr lang="en-US" sz="2000" dirty="0"/>
                  <a:t>Shorter distances</a:t>
                </a:r>
              </a:p>
              <a:p>
                <a:pPr lvl="1"/>
                <a:r>
                  <a:rPr lang="en-US" sz="1600" dirty="0"/>
                  <a:t>Smaller latency </a:t>
                </a:r>
                <a14:m>
                  <m:oMath xmlns:m="http://schemas.openxmlformats.org/officeDocument/2006/math">
                    <m:r>
                      <a:rPr lang="en-US" sz="1600" b="0" i="1" smtClean="0">
                        <a:latin typeface="Cambria Math" panose="02040503050406030204" pitchFamily="18" charset="0"/>
                      </a:rPr>
                      <m:t>→</m:t>
                    </m:r>
                  </m:oMath>
                </a14:m>
                <a:r>
                  <a:rPr lang="en-US" sz="1600" dirty="0"/>
                  <a:t> nice!</a:t>
                </a:r>
              </a:p>
              <a:p>
                <a:pPr lvl="1"/>
                <a:r>
                  <a:rPr lang="en-US" sz="1600" dirty="0"/>
                  <a:t>Less power required to move data</a:t>
                </a:r>
              </a:p>
              <a:p>
                <a:pPr lvl="3"/>
                <a:endParaRPr lang="en-US" sz="1200" dirty="0"/>
              </a:p>
              <a:p>
                <a:r>
                  <a:rPr lang="en-US" sz="2000" dirty="0"/>
                  <a:t>Smaller memory footprint</a:t>
                </a:r>
              </a:p>
              <a:p>
                <a:pPr lvl="1"/>
                <a:r>
                  <a:rPr lang="en-US" sz="1800" dirty="0"/>
                  <a:t>16X smaller footprint</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381000" y="1309428"/>
                <a:ext cx="3962400" cy="3005137"/>
              </a:xfrm>
              <a:blipFill>
                <a:blip r:embed="rId5"/>
                <a:stretch>
                  <a:fillRect l="-1385"/>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798830" y="4449073"/>
            <a:ext cx="3126740" cy="1769853"/>
          </a:xfrm>
          <a:prstGeom prst="rect">
            <a:avLst/>
          </a:prstGeom>
        </p:spPr>
      </p:pic>
      <p:sp>
        <p:nvSpPr>
          <p:cNvPr id="5" name="Rectangle 4"/>
          <p:cNvSpPr/>
          <p:nvPr/>
        </p:nvSpPr>
        <p:spPr>
          <a:xfrm>
            <a:off x="9984561" y="1166169"/>
            <a:ext cx="1889684" cy="461665"/>
          </a:xfrm>
          <a:prstGeom prst="rect">
            <a:avLst/>
          </a:prstGeom>
        </p:spPr>
        <p:txBody>
          <a:bodyPr wrap="none">
            <a:spAutoFit/>
          </a:bodyPr>
          <a:lstStyle/>
          <a:p>
            <a:r>
              <a:rPr lang="en-US" sz="1200" dirty="0">
                <a:latin typeface="+mj-lt"/>
              </a:rPr>
              <a:t>One HBM stack, made</a:t>
            </a:r>
            <a:br>
              <a:rPr lang="en-US" sz="1200" dirty="0">
                <a:latin typeface="+mj-lt"/>
              </a:rPr>
            </a:br>
            <a:r>
              <a:rPr lang="en-US" sz="1200" dirty="0">
                <a:latin typeface="+mj-lt"/>
              </a:rPr>
              <a:t>up of four DRAM dies (4-Hi)</a:t>
            </a:r>
          </a:p>
        </p:txBody>
      </p:sp>
      <p:sp>
        <p:nvSpPr>
          <p:cNvPr id="6" name="Rectangle 5">
            <a:extLst>
              <a:ext uri="{FF2B5EF4-FFF2-40B4-BE49-F238E27FC236}">
                <a16:creationId xmlns:a16="http://schemas.microsoft.com/office/drawing/2014/main" id="{1F394212-98BD-4178-A351-5E3FDC8769CF}"/>
              </a:ext>
            </a:extLst>
          </p:cNvPr>
          <p:cNvSpPr/>
          <p:nvPr/>
        </p:nvSpPr>
        <p:spPr>
          <a:xfrm>
            <a:off x="10279775" y="2566034"/>
            <a:ext cx="550150" cy="85725"/>
          </a:xfrm>
          <a:prstGeom prst="rect">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Logic</a:t>
            </a:r>
            <a:r>
              <a:rPr lang="en-US" sz="600" b="1" dirty="0">
                <a:solidFill>
                  <a:schemeClr val="tx1"/>
                </a:solidFill>
              </a:rPr>
              <a:t> die</a:t>
            </a:r>
            <a:endParaRPr lang="en-US" b="1" dirty="0">
              <a:solidFill>
                <a:schemeClr val="tx1"/>
              </a:solidFill>
            </a:endParaRPr>
          </a:p>
        </p:txBody>
      </p:sp>
    </p:spTree>
    <p:extLst>
      <p:ext uri="{BB962C8B-B14F-4D97-AF65-F5344CB8AC3E}">
        <p14:creationId xmlns:p14="http://schemas.microsoft.com/office/powerpoint/2010/main" val="531919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Tidbits, HBM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000" dirty="0"/>
                  <a:t>HBM can stack up to eight DRAM dies, including an optional base die with a memory controller, which are interconnected by through-silicon </a:t>
                </a:r>
                <a:r>
                  <a:rPr lang="en-US" sz="2000" dirty="0" err="1"/>
                  <a:t>vias</a:t>
                </a:r>
                <a:r>
                  <a:rPr lang="en-US" sz="2000" dirty="0"/>
                  <a:t> (TSV) and </a:t>
                </a:r>
                <a:r>
                  <a:rPr lang="en-US" sz="2000" dirty="0" err="1"/>
                  <a:t>microbumps</a:t>
                </a:r>
                <a:r>
                  <a:rPr lang="en-US" sz="2000" dirty="0"/>
                  <a:t>. </a:t>
                </a:r>
              </a:p>
              <a:p>
                <a:endParaRPr lang="en-US" sz="2000" dirty="0"/>
              </a:p>
              <a:p>
                <a:r>
                  <a:rPr lang="en-US" sz="2000" dirty="0"/>
                  <a:t>HBM memory bus is very wide in comparison to other DRAM memories such as DDR4 or GDDR5. </a:t>
                </a:r>
              </a:p>
              <a:p>
                <a:endParaRPr lang="en-US" sz="2000" dirty="0"/>
              </a:p>
              <a:p>
                <a:r>
                  <a:rPr lang="en-US" sz="2000" dirty="0"/>
                  <a:t>Example: </a:t>
                </a:r>
              </a:p>
              <a:p>
                <a:pPr lvl="1"/>
                <a:r>
                  <a:rPr lang="en-US" sz="1600" dirty="0"/>
                  <a:t>An HBM stack of four DRAM dies (4-Hi) has </a:t>
                </a:r>
                <a:r>
                  <a:rPr lang="en-US" sz="1600" dirty="0">
                    <a:solidFill>
                      <a:srgbClr val="0070C0"/>
                    </a:solidFill>
                  </a:rPr>
                  <a:t>two 128-bit channels per die</a:t>
                </a:r>
                <a:r>
                  <a:rPr lang="en-US" sz="1600" dirty="0"/>
                  <a:t> for a total of eight channels </a:t>
                </a:r>
              </a:p>
              <a:p>
                <a:pPr lvl="2"/>
                <a:r>
                  <a:rPr lang="en-US" sz="1050" dirty="0"/>
                  <a:t>Width: 4 </a:t>
                </a:r>
                <a14:m>
                  <m:oMath xmlns:m="http://schemas.openxmlformats.org/officeDocument/2006/math">
                    <m:r>
                      <a:rPr lang="en-US" sz="1050" i="1">
                        <a:latin typeface="Cambria Math" panose="02040503050406030204" pitchFamily="18" charset="0"/>
                      </a:rPr>
                      <m:t>×</m:t>
                    </m:r>
                  </m:oMath>
                </a14:m>
                <a:r>
                  <a:rPr lang="en-US" sz="1050" dirty="0"/>
                  <a:t> 2 </a:t>
                </a:r>
                <a14:m>
                  <m:oMath xmlns:m="http://schemas.openxmlformats.org/officeDocument/2006/math">
                    <m:r>
                      <a:rPr lang="en-US" sz="1050" i="1">
                        <a:latin typeface="Cambria Math" panose="02040503050406030204" pitchFamily="18" charset="0"/>
                      </a:rPr>
                      <m:t>×</m:t>
                    </m:r>
                  </m:oMath>
                </a14:m>
                <a:r>
                  <a:rPr lang="en-US" sz="1050" dirty="0"/>
                  <a:t> 128 = 1024 bit wide per HBM stack</a:t>
                </a:r>
              </a:p>
              <a:p>
                <a:pPr lvl="2"/>
                <a:r>
                  <a:rPr lang="en-US" sz="1050" dirty="0"/>
                  <a:t>GPU has four HBM stacks </a:t>
                </a:r>
                <a14:m>
                  <m:oMath xmlns:m="http://schemas.openxmlformats.org/officeDocument/2006/math">
                    <m:r>
                      <a:rPr lang="en-US" sz="1050" i="1">
                        <a:latin typeface="Cambria Math" panose="02040503050406030204" pitchFamily="18" charset="0"/>
                      </a:rPr>
                      <m:t>→</m:t>
                    </m:r>
                  </m:oMath>
                </a14:m>
                <a:r>
                  <a:rPr lang="en-US" sz="1050" dirty="0"/>
                  <a:t> 4096 bit wide bus</a:t>
                </a:r>
              </a:p>
              <a:p>
                <a:pPr lvl="1"/>
                <a:r>
                  <a:rPr lang="en-US" sz="1600" dirty="0"/>
                  <a:t>Bus width of GDDR memories is 32 bits per channel, with 16 memory chips for a graphics card with a 512-bit memory interface.</a:t>
                </a:r>
              </a:p>
              <a:p>
                <a:endParaRPr lang="en-US" sz="2000" dirty="0"/>
              </a:p>
              <a:p>
                <a:r>
                  <a:rPr lang="en-US" sz="2000" dirty="0"/>
                  <a:t>NOTE: HBM supports now up to 4GB per stack</a:t>
                </a:r>
              </a:p>
              <a:p>
                <a:pPr lvl="1"/>
                <a:r>
                  <a:rPr lang="en-US" sz="1600" dirty="0"/>
                  <a:t>Pascal GPU: There are four stacks </a:t>
                </a:r>
                <a14:m>
                  <m:oMath xmlns:m="http://schemas.openxmlformats.org/officeDocument/2006/math">
                    <m:r>
                      <a:rPr lang="en-US" sz="1600" i="1">
                        <a:latin typeface="Cambria Math" panose="02040503050406030204" pitchFamily="18" charset="0"/>
                      </a:rPr>
                      <m:t>⇒</m:t>
                    </m:r>
                  </m:oMath>
                </a14:m>
                <a:r>
                  <a:rPr lang="en-US" sz="1600" dirty="0"/>
                  <a:t> 16 GB</a:t>
                </a:r>
              </a:p>
              <a:p>
                <a:pPr lvl="1"/>
                <a:r>
                  <a:rPr lang="en-US" sz="1600" dirty="0"/>
                  <a:t>Intel Xeon Phi Knight Landing: MCDRAM, 16 GB [retired by Intel, </a:t>
                </a:r>
                <a:r>
                  <a:rPr lang="en-US" sz="1600" dirty="0" err="1"/>
                  <a:t>deadend</a:t>
                </a:r>
                <a:r>
                  <a:rPr lang="en-US" sz="1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74</a:t>
            </a:fld>
            <a:endParaRPr lang="en-US" altLang="en-US"/>
          </a:p>
        </p:txBody>
      </p:sp>
    </p:spTree>
    <p:extLst>
      <p:ext uri="{BB962C8B-B14F-4D97-AF65-F5344CB8AC3E}">
        <p14:creationId xmlns:p14="http://schemas.microsoft.com/office/powerpoint/2010/main" val="819331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to the processor: transistor counts per microprocessor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3993" y="1495425"/>
            <a:ext cx="6987514" cy="4932363"/>
          </a:xfr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8958186" y="2239545"/>
            <a:ext cx="537882" cy="25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081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Roadmap [</a:t>
            </a:r>
            <a:r>
              <a:rPr lang="en-US" dirty="0">
                <a:solidFill>
                  <a:srgbClr val="FFC000"/>
                </a:solidFill>
              </a:rPr>
              <a:t>or other folks’ roadmap</a:t>
            </a:r>
            <a:r>
              <a:rPr lang="en-US" dirty="0"/>
              <a:t>]</a:t>
            </a:r>
          </a:p>
        </p:txBody>
      </p:sp>
      <p:sp>
        <p:nvSpPr>
          <p:cNvPr id="3" name="Content Placeholder 2"/>
          <p:cNvSpPr>
            <a:spLocks noGrp="1"/>
          </p:cNvSpPr>
          <p:nvPr>
            <p:ph idx="1"/>
          </p:nvPr>
        </p:nvSpPr>
        <p:spPr/>
        <p:txBody>
          <a:bodyPr/>
          <a:lstStyle/>
          <a:p>
            <a:pPr>
              <a:tabLst>
                <a:tab pos="2743200" algn="l"/>
              </a:tabLst>
            </a:pPr>
            <a:endParaRPr lang="en-US" dirty="0"/>
          </a:p>
          <a:p>
            <a:pPr>
              <a:tabLst>
                <a:tab pos="2743200" algn="l"/>
              </a:tabLst>
            </a:pPr>
            <a:r>
              <a:rPr lang="en-US" dirty="0"/>
              <a:t>2013 – 22 nm   	Tick: Ivy Bridge – Tock: Haswell</a:t>
            </a:r>
          </a:p>
          <a:p>
            <a:pPr>
              <a:tabLst>
                <a:tab pos="2743200" algn="l"/>
              </a:tabLst>
            </a:pPr>
            <a:r>
              <a:rPr lang="en-US" dirty="0"/>
              <a:t>2015 – 14 nm   	Tick: </a:t>
            </a:r>
            <a:r>
              <a:rPr lang="en-US" dirty="0" err="1"/>
              <a:t>Broadwell</a:t>
            </a:r>
            <a:r>
              <a:rPr lang="en-US" dirty="0"/>
              <a:t> – Tock: </a:t>
            </a:r>
            <a:r>
              <a:rPr lang="en-US" dirty="0" err="1"/>
              <a:t>Skylake</a:t>
            </a:r>
            <a:endParaRPr lang="en-US" dirty="0"/>
          </a:p>
          <a:p>
            <a:pPr>
              <a:tabLst>
                <a:tab pos="2743200" algn="l"/>
              </a:tabLst>
            </a:pPr>
            <a:r>
              <a:rPr lang="en-US" dirty="0"/>
              <a:t>2016 – 14nm     	“Refresh” </a:t>
            </a:r>
            <a:r>
              <a:rPr lang="en-US" dirty="0" err="1"/>
              <a:t>Kaby</a:t>
            </a:r>
            <a:r>
              <a:rPr lang="en-US" dirty="0"/>
              <a:t> Lake</a:t>
            </a:r>
          </a:p>
          <a:p>
            <a:pPr>
              <a:tabLst>
                <a:tab pos="2743200" algn="l"/>
              </a:tabLst>
            </a:pPr>
            <a:r>
              <a:rPr lang="en-US" dirty="0"/>
              <a:t>2017 – 10 nm    	Cannon Lake (delayed to 2019)</a:t>
            </a:r>
          </a:p>
          <a:p>
            <a:pPr>
              <a:tabLst>
                <a:tab pos="2743200" algn="l"/>
              </a:tabLst>
            </a:pPr>
            <a:r>
              <a:rPr lang="en-US" dirty="0"/>
              <a:t>2019 – 7 nm 	[</a:t>
            </a:r>
            <a:r>
              <a:rPr lang="en-US" b="1" dirty="0">
                <a:solidFill>
                  <a:srgbClr val="FFC000"/>
                </a:solidFill>
              </a:rPr>
              <a:t>Radeon Instinct MI60 (no Intel here)/Zen2</a:t>
            </a:r>
            <a:r>
              <a:rPr lang="en-US" dirty="0"/>
              <a:t>]</a:t>
            </a:r>
          </a:p>
          <a:p>
            <a:r>
              <a:rPr lang="en-US" dirty="0"/>
              <a:t>2021 – 5 nm</a:t>
            </a:r>
          </a:p>
          <a:p>
            <a:r>
              <a:rPr lang="en-US" dirty="0"/>
              <a:t>2023 – </a:t>
            </a:r>
            <a:r>
              <a:rPr lang="en-US" dirty="0" smtClean="0"/>
              <a:t>3 nm (? Samsung)</a:t>
            </a:r>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76</a:t>
            </a:fld>
            <a:endParaRPr lang="en-US" altLang="en-US"/>
          </a:p>
        </p:txBody>
      </p:sp>
    </p:spTree>
    <p:extLst>
      <p:ext uri="{BB962C8B-B14F-4D97-AF65-F5344CB8AC3E}">
        <p14:creationId xmlns:p14="http://schemas.microsoft.com/office/powerpoint/2010/main" val="37107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lots of cache to hide memory latency</a:t>
            </a:r>
          </a:p>
          <a:p>
            <a:pPr>
              <a:lnSpc>
                <a:spcPct val="82000"/>
              </a:lnSpc>
            </a:pPr>
            <a:endParaRPr lang="en-GB" sz="2100" dirty="0"/>
          </a:p>
          <a:p>
            <a:pPr>
              <a:lnSpc>
                <a:spcPct val="82000"/>
              </a:lnSpc>
            </a:pPr>
            <a:r>
              <a:rPr lang="en-GB" sz="2100" dirty="0"/>
              <a:t>Chicken: many </a:t>
            </a:r>
            <a:r>
              <a:rPr lang="en-GB" sz="2100" dirty="0" smtClean="0"/>
              <a:t>meagre </a:t>
            </a:r>
            <a:r>
              <a:rPr lang="en-GB" sz="2100" dirty="0"/>
              <a:t>processors, running at lower frequency, not </a:t>
            </a:r>
            <a:r>
              <a:rPr lang="en-GB" sz="2100" dirty="0" smtClean="0"/>
              <a:t>much cache or brain (like in CU)</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a decade </a:t>
            </a:r>
            <a:r>
              <a:rPr lang="en-GB" sz="2100" dirty="0" smtClean="0"/>
              <a:t>ago but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r>
                  <a:rPr lang="en-US" dirty="0"/>
                  <a:t>“</a:t>
                </a:r>
                <a:r>
                  <a:rPr lang="en-US" dirty="0">
                    <a:solidFill>
                      <a:srgbClr val="0070C0"/>
                    </a:solidFill>
                  </a:rPr>
                  <a:t>If you were plowing a field, which would you rather use: Two strong oxen or 1024 chickens?</a:t>
                </a:r>
                <a:r>
                  <a:rPr lang="en-US" dirty="0"/>
                  <a:t>” [Seymour Cray</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33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examples of Parallel HW: Putting to good use billions of transistors</a:t>
            </a:r>
          </a:p>
        </p:txBody>
      </p:sp>
      <p:sp>
        <p:nvSpPr>
          <p:cNvPr id="3" name="Content Placeholder 2"/>
          <p:cNvSpPr>
            <a:spLocks noGrp="1"/>
          </p:cNvSpPr>
          <p:nvPr>
            <p:ph idx="1"/>
          </p:nvPr>
        </p:nvSpPr>
        <p:spPr/>
        <p:txBody>
          <a:bodyPr/>
          <a:lstStyle/>
          <a:p>
            <a:endParaRPr lang="en-US" dirty="0"/>
          </a:p>
          <a:p>
            <a:r>
              <a:rPr lang="en-US" dirty="0"/>
              <a:t>Intel Haswell</a:t>
            </a:r>
          </a:p>
          <a:p>
            <a:pPr lvl="1"/>
            <a:r>
              <a:rPr lang="en-US" dirty="0"/>
              <a:t>Multicore architecture</a:t>
            </a:r>
          </a:p>
          <a:p>
            <a:pPr lvl="1"/>
            <a:r>
              <a:rPr lang="en-US" dirty="0"/>
              <a:t>Four oxen, that is</a:t>
            </a:r>
          </a:p>
          <a:p>
            <a:pPr lvl="1"/>
            <a:endParaRPr lang="en-US" dirty="0"/>
          </a:p>
          <a:p>
            <a:pPr lvl="1"/>
            <a:endParaRPr lang="en-US" dirty="0"/>
          </a:p>
          <a:p>
            <a:r>
              <a:rPr lang="en-US" dirty="0"/>
              <a:t>NVIDIA Fermi</a:t>
            </a:r>
          </a:p>
          <a:p>
            <a:pPr lvl="1"/>
            <a:r>
              <a:rPr lang="en-US" dirty="0"/>
              <a:t>Large number of scalar processors (“</a:t>
            </a:r>
            <a:r>
              <a:rPr lang="en-US" dirty="0" err="1"/>
              <a:t>shaders</a:t>
            </a:r>
            <a:r>
              <a:rPr lang="en-US" dirty="0"/>
              <a:t>”)</a:t>
            </a:r>
          </a:p>
          <a:p>
            <a:pPr lvl="1"/>
            <a:r>
              <a:rPr lang="en-US" dirty="0"/>
              <a:t>512 chicken, that is</a:t>
            </a:r>
          </a:p>
        </p:txBody>
      </p:sp>
      <p:sp>
        <p:nvSpPr>
          <p:cNvPr id="4" name="Slide Number Placeholder 3">
            <a:extLst>
              <a:ext uri="{FF2B5EF4-FFF2-40B4-BE49-F238E27FC236}">
                <a16:creationId xmlns:a16="http://schemas.microsoft.com/office/drawing/2014/main" id="{8677863D-869B-45A0-9D05-CD7B8E888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2603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Haswell</a:t>
            </a:r>
          </a:p>
        </p:txBody>
      </p:sp>
      <p:sp>
        <p:nvSpPr>
          <p:cNvPr id="3" name="Content Placeholder 2"/>
          <p:cNvSpPr>
            <a:spLocks noGrp="1"/>
          </p:cNvSpPr>
          <p:nvPr>
            <p:ph idx="1"/>
          </p:nvPr>
        </p:nvSpPr>
        <p:spPr/>
        <p:txBody>
          <a:bodyPr/>
          <a:lstStyle/>
          <a:p>
            <a:r>
              <a:rPr lang="en-US" dirty="0"/>
              <a:t>June 2013</a:t>
            </a:r>
          </a:p>
          <a:p>
            <a:r>
              <a:rPr lang="en-US" dirty="0"/>
              <a:t>22 nm technology</a:t>
            </a:r>
          </a:p>
          <a:p>
            <a:r>
              <a:rPr lang="en-US" dirty="0"/>
              <a:t>1.4 billion transistors</a:t>
            </a:r>
          </a:p>
          <a:p>
            <a:r>
              <a:rPr lang="en-US" dirty="0"/>
              <a:t>4 cores, HTT</a:t>
            </a:r>
          </a:p>
          <a:p>
            <a:r>
              <a:rPr lang="en-US" dirty="0"/>
              <a:t>Integrated GPU</a:t>
            </a:r>
          </a:p>
          <a:p>
            <a:r>
              <a:rPr lang="en-US" dirty="0"/>
              <a:t>System-on-a-chip (</a:t>
            </a:r>
            <a:r>
              <a:rPr lang="en-US" dirty="0" err="1"/>
              <a:t>SoC</a:t>
            </a:r>
            <a:r>
              <a:rPr lang="en-US" dirty="0"/>
              <a:t>) design</a:t>
            </a:r>
          </a:p>
        </p:txBody>
      </p:sp>
      <p:pic>
        <p:nvPicPr>
          <p:cNvPr id="4" name="Picture 3"/>
          <p:cNvPicPr>
            <a:picLocks noChangeAspect="1"/>
          </p:cNvPicPr>
          <p:nvPr/>
        </p:nvPicPr>
        <p:blipFill>
          <a:blip r:embed="rId3"/>
          <a:stretch>
            <a:fillRect/>
          </a:stretch>
        </p:blipFill>
        <p:spPr>
          <a:xfrm>
            <a:off x="147344" y="4709795"/>
            <a:ext cx="4953000" cy="2049780"/>
          </a:xfrm>
          <a:prstGeom prst="rect">
            <a:avLst/>
          </a:prstGeom>
        </p:spPr>
      </p:pic>
      <p:pic>
        <p:nvPicPr>
          <p:cNvPr id="7" name="Picture 6"/>
          <p:cNvPicPr>
            <a:picLocks noChangeAspect="1"/>
          </p:cNvPicPr>
          <p:nvPr/>
        </p:nvPicPr>
        <p:blipFill>
          <a:blip r:embed="rId4"/>
          <a:stretch>
            <a:fillRect/>
          </a:stretch>
        </p:blipFill>
        <p:spPr>
          <a:xfrm>
            <a:off x="4464050" y="909219"/>
            <a:ext cx="3097530" cy="3714750"/>
          </a:xfrm>
          <a:prstGeom prst="rect">
            <a:avLst/>
          </a:prstGeom>
        </p:spPr>
      </p:pic>
      <p:pic>
        <p:nvPicPr>
          <p:cNvPr id="5" name="Picture 4"/>
          <p:cNvPicPr>
            <a:picLocks noChangeAspect="1"/>
          </p:cNvPicPr>
          <p:nvPr/>
        </p:nvPicPr>
        <p:blipFill>
          <a:blip r:embed="rId5"/>
          <a:stretch>
            <a:fillRect/>
          </a:stretch>
        </p:blipFill>
        <p:spPr>
          <a:xfrm>
            <a:off x="8028990" y="1570453"/>
            <a:ext cx="3765216" cy="2458120"/>
          </a:xfrm>
          <a:prstGeom prst="rect">
            <a:avLst/>
          </a:prstGeom>
        </p:spPr>
      </p:pic>
      <p:sp>
        <p:nvSpPr>
          <p:cNvPr id="6" name="Slide Number Placeholder 5">
            <a:extLst>
              <a:ext uri="{FF2B5EF4-FFF2-40B4-BE49-F238E27FC236}">
                <a16:creationId xmlns:a16="http://schemas.microsoft.com/office/drawing/2014/main" id="{EA292804-9EA4-47A0-B2D8-05E6F543D7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57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smtClean="0">
                  <a:solidFill>
                    <a:srgbClr val="C00000"/>
                  </a:solidFill>
                </a:endParaRPr>
              </a:p>
              <a:p>
                <a:endParaRPr lang="en-US" sz="2000" dirty="0">
                  <a:solidFill>
                    <a:srgbClr val="C00000"/>
                  </a:solidFill>
                </a:endParaRPr>
              </a:p>
              <a:p>
                <a:r>
                  <a:rPr lang="en-US" sz="2000" dirty="0">
                    <a:solidFill>
                      <a:srgbClr val="C00000"/>
                    </a:solidFill>
                  </a:rPr>
                  <a:t>Virtual memory</a:t>
                </a:r>
                <a:r>
                  <a:rPr lang="en-US" sz="2000" dirty="0"/>
                  <a:t>: </a:t>
                </a:r>
                <a:r>
                  <a:rPr lang="en-US" sz="2000" dirty="0" smtClean="0"/>
                  <a:t>a </a:t>
                </a:r>
                <a:r>
                  <a:rPr lang="en-US" sz="2000" dirty="0"/>
                  <a:t>dally and quaint fictitious space of 2</a:t>
                </a:r>
                <a:r>
                  <a:rPr lang="en-US" sz="2000" baseline="30000" dirty="0"/>
                  <a:t>32</a:t>
                </a:r>
                <a:r>
                  <a:rPr lang="en-US" sz="2000" dirty="0"/>
                  <a:t>  addresses (on 32 bit architectures) in which a process sees its </a:t>
                </a:r>
                <a:r>
                  <a:rPr lang="en-US" sz="2000" dirty="0">
                    <a:solidFill>
                      <a:srgbClr val="0070C0"/>
                    </a:solidFill>
                  </a:rPr>
                  <a:t>data</a:t>
                </a:r>
                <a:r>
                  <a:rPr lang="en-US" sz="2000" dirty="0"/>
                  <a:t> being placed, the </a:t>
                </a:r>
                <a:r>
                  <a:rPr lang="en-US" sz="2000" dirty="0">
                    <a:solidFill>
                      <a:srgbClr val="0070C0"/>
                    </a:solidFill>
                  </a:rPr>
                  <a:t>instructions</a:t>
                </a:r>
                <a:r>
                  <a:rPr lang="en-US" sz="2000" dirty="0"/>
                  <a:t> stored, etc.</a:t>
                </a:r>
              </a:p>
              <a:p>
                <a:endParaRPr lang="en-US" sz="2000" dirty="0"/>
              </a:p>
              <a:p>
                <a:endParaRPr lang="en-US" sz="2000" dirty="0"/>
              </a:p>
              <a:p>
                <a:endParaRPr lang="en-US" sz="2000" dirty="0"/>
              </a:p>
              <a:p>
                <a:r>
                  <a:rPr lang="en-US" sz="2000" dirty="0">
                    <a:solidFill>
                      <a:srgbClr val="C00000"/>
                    </a:solidFill>
                  </a:rPr>
                  <a:t>Physical memory</a:t>
                </a:r>
                <a:r>
                  <a:rPr lang="en-US" sz="2000" dirty="0"/>
                  <a:t>: a busy place that hosts at the same time </a:t>
                </a:r>
                <a:r>
                  <a:rPr lang="en-US" sz="2000" dirty="0">
                    <a:solidFill>
                      <a:srgbClr val="0070C0"/>
                    </a:solidFill>
                  </a:rPr>
                  <a:t>data</a:t>
                </a:r>
                <a:r>
                  <a:rPr lang="en-US" sz="2000" dirty="0"/>
                  <a:t> and </a:t>
                </a:r>
                <a:r>
                  <a:rPr lang="en-US" sz="2000" dirty="0">
                    <a:solidFill>
                      <a:srgbClr val="0070C0"/>
                    </a:solidFill>
                  </a:rPr>
                  <a:t>instructions</a:t>
                </a:r>
                <a:r>
                  <a:rPr lang="en-US" sz="2000" dirty="0"/>
                  <a:t> associated with tens of applications running on the </a:t>
                </a:r>
                <a:r>
                  <a:rPr lang="en-US" sz="2000" dirty="0" smtClean="0"/>
                  <a:t>system</a:t>
                </a:r>
              </a:p>
              <a:p>
                <a:endParaRPr lang="en-US" sz="2000" dirty="0" smtClean="0"/>
              </a:p>
              <a:p>
                <a:endParaRPr lang="en-US" sz="2000" dirty="0"/>
              </a:p>
              <a:p>
                <a:r>
                  <a:rPr lang="en-US" sz="2000" dirty="0" smtClean="0"/>
                  <a:t>For the virtual</a:t>
                </a:r>
                <a14:m>
                  <m:oMath xmlns:m="http://schemas.openxmlformats.org/officeDocument/2006/math">
                    <m:r>
                      <a:rPr lang="en-US" sz="2000" b="0" i="1" smtClean="0">
                        <a:latin typeface="Cambria Math" panose="02040503050406030204" pitchFamily="18" charset="0"/>
                      </a:rPr>
                      <m:t>↔</m:t>
                    </m:r>
                  </m:oMath>
                </a14:m>
                <a:r>
                  <a:rPr lang="en-US" sz="2000" dirty="0" smtClean="0"/>
                  <a:t>physical memory trick to work out  it take the interplay </a:t>
                </a:r>
                <a:r>
                  <a:rPr lang="en-US" sz="2000" dirty="0"/>
                  <a:t>between the compiler, the operating system (OS), and the execution model embraced by the processor</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r="-15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8</a:t>
            </a:fld>
            <a:endParaRPr lang="en-US" altLang="en-US"/>
          </a:p>
        </p:txBody>
      </p:sp>
    </p:spTree>
    <p:extLst>
      <p:ext uri="{BB962C8B-B14F-4D97-AF65-F5344CB8AC3E}">
        <p14:creationId xmlns:p14="http://schemas.microsoft.com/office/powerpoint/2010/main" val="31339697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53000" y="2133600"/>
            <a:ext cx="4724400" cy="4110842"/>
          </a:xfrm>
          <a:prstGeom prst="rect">
            <a:avLst/>
          </a:prstGeom>
        </p:spPr>
      </p:pic>
      <p:sp>
        <p:nvSpPr>
          <p:cNvPr id="2" name="Title 1"/>
          <p:cNvSpPr>
            <a:spLocks noGrp="1"/>
          </p:cNvSpPr>
          <p:nvPr>
            <p:ph type="title"/>
          </p:nvPr>
        </p:nvSpPr>
        <p:spPr>
          <a:xfrm>
            <a:off x="-4059" y="6374"/>
            <a:ext cx="12192000" cy="823393"/>
          </a:xfrm>
        </p:spPr>
        <p:txBody>
          <a:bodyPr>
            <a:normAutofit/>
          </a:bodyPr>
          <a:lstStyle/>
          <a:p>
            <a:r>
              <a:rPr lang="en-US" dirty="0"/>
              <a:t>Haswell example: multi-core architecture (four oxen)</a:t>
            </a:r>
            <a:endParaRPr lang="en-US" sz="2400" dirty="0"/>
          </a:p>
        </p:txBody>
      </p:sp>
      <p:sp>
        <p:nvSpPr>
          <p:cNvPr id="3" name="Content Placeholder 2"/>
          <p:cNvSpPr>
            <a:spLocks noGrp="1"/>
          </p:cNvSpPr>
          <p:nvPr>
            <p:ph idx="1"/>
          </p:nvPr>
        </p:nvSpPr>
        <p:spPr>
          <a:xfrm>
            <a:off x="357773" y="1307212"/>
            <a:ext cx="8229600" cy="338137"/>
          </a:xfrm>
        </p:spPr>
        <p:txBody>
          <a:bodyPr>
            <a:normAutofit lnSpcReduction="10000"/>
          </a:bodyPr>
          <a:lstStyle/>
          <a:p>
            <a:r>
              <a:rPr lang="en-US" sz="1800" dirty="0"/>
              <a:t>Shared-Memory Multiprocessor Architecture</a:t>
            </a:r>
          </a:p>
        </p:txBody>
      </p:sp>
      <p:sp>
        <p:nvSpPr>
          <p:cNvPr id="6" name="Content Placeholder 2"/>
          <p:cNvSpPr txBox="1">
            <a:spLocks/>
          </p:cNvSpPr>
          <p:nvPr/>
        </p:nvSpPr>
        <p:spPr bwMode="auto">
          <a:xfrm>
            <a:off x="74976" y="6479036"/>
            <a:ext cx="4096056"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900" kern="0" dirty="0"/>
              <a:t>Courtesy of Elsevier, Computer Architecture, Hennessey and Patterson, fifth edition</a:t>
            </a:r>
          </a:p>
        </p:txBody>
      </p:sp>
      <p:sp>
        <p:nvSpPr>
          <p:cNvPr id="4" name="Rectangle 3"/>
          <p:cNvSpPr/>
          <p:nvPr/>
        </p:nvSpPr>
        <p:spPr>
          <a:xfrm>
            <a:off x="3610439" y="3278962"/>
            <a:ext cx="702436" cy="338554"/>
          </a:xfrm>
          <a:prstGeom prst="rect">
            <a:avLst/>
          </a:prstGeom>
        </p:spPr>
        <p:txBody>
          <a:bodyPr wrap="none">
            <a:spAutoFit/>
          </a:bodyPr>
          <a:lstStyle/>
          <a:p>
            <a:r>
              <a:rPr lang="en-US" sz="1600" b="1" dirty="0"/>
              <a:t>SRAM</a:t>
            </a:r>
          </a:p>
        </p:txBody>
      </p:sp>
      <p:cxnSp>
        <p:nvCxnSpPr>
          <p:cNvPr id="12" name="Straight Arrow Connector 11"/>
          <p:cNvCxnSpPr/>
          <p:nvPr/>
        </p:nvCxnSpPr>
        <p:spPr>
          <a:xfrm>
            <a:off x="4312875" y="34482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00600" y="5638800"/>
            <a:ext cx="734496" cy="338554"/>
          </a:xfrm>
          <a:prstGeom prst="rect">
            <a:avLst/>
          </a:prstGeom>
        </p:spPr>
        <p:txBody>
          <a:bodyPr wrap="none">
            <a:spAutoFit/>
          </a:bodyPr>
          <a:lstStyle/>
          <a:p>
            <a:r>
              <a:rPr lang="en-US" sz="1600" b="1" dirty="0"/>
              <a:t>DRAM</a:t>
            </a:r>
          </a:p>
        </p:txBody>
      </p:sp>
      <p:cxnSp>
        <p:nvCxnSpPr>
          <p:cNvPr id="15" name="Straight Arrow Connector 14"/>
          <p:cNvCxnSpPr/>
          <p:nvPr/>
        </p:nvCxnSpPr>
        <p:spPr>
          <a:xfrm>
            <a:off x="5684475" y="58104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67E4913-78B5-4124-A35E-828CF29086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1BC23CC4-55E2-427D-98BF-D0764961DD6C}"/>
              </a:ext>
            </a:extLst>
          </p:cNvPr>
          <p:cNvCxnSpPr>
            <a:cxnSpLocks/>
            <a:stCxn id="16" idx="3"/>
          </p:cNvCxnSpPr>
          <p:nvPr/>
        </p:nvCxnSpPr>
        <p:spPr>
          <a:xfrm>
            <a:off x="4312875" y="4908739"/>
            <a:ext cx="1222398" cy="3364"/>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87F5F9-856D-4165-AAC7-B032B94E14A5}"/>
              </a:ext>
            </a:extLst>
          </p:cNvPr>
          <p:cNvSpPr/>
          <p:nvPr/>
        </p:nvSpPr>
        <p:spPr>
          <a:xfrm>
            <a:off x="3610439" y="4739462"/>
            <a:ext cx="702436" cy="338554"/>
          </a:xfrm>
          <a:prstGeom prst="rect">
            <a:avLst/>
          </a:prstGeom>
        </p:spPr>
        <p:txBody>
          <a:bodyPr wrap="none">
            <a:spAutoFit/>
          </a:bodyPr>
          <a:lstStyle/>
          <a:p>
            <a:r>
              <a:rPr lang="en-US" sz="1600" b="1" dirty="0"/>
              <a:t>SRAM</a:t>
            </a:r>
          </a:p>
        </p:txBody>
      </p:sp>
    </p:spTree>
    <p:extLst>
      <p:ext uri="{BB962C8B-B14F-4D97-AF65-F5344CB8AC3E}">
        <p14:creationId xmlns:p14="http://schemas.microsoft.com/office/powerpoint/2010/main" val="177094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a:t>
            </a:r>
            <a:r>
              <a:rPr lang="en-US" sz="2000" dirty="0" smtClean="0"/>
              <a:t>SPs), or “</a:t>
            </a:r>
            <a:r>
              <a:rPr lang="en-US" sz="2000" dirty="0" err="1" smtClean="0"/>
              <a:t>shaders</a:t>
            </a:r>
            <a:r>
              <a:rPr lang="en-US" sz="2000" dirty="0" smtClean="0"/>
              <a:t>”</a:t>
            </a:r>
            <a:endParaRPr lang="en-US" sz="2000" dirty="0"/>
          </a:p>
          <a:p>
            <a:pPr lvl="1"/>
            <a:r>
              <a:rPr lang="en-US" sz="1600" dirty="0" smtClean="0"/>
              <a:t>This is the </a:t>
            </a:r>
            <a:r>
              <a:rPr lang="en-US" sz="1600" dirty="0">
                <a:solidFill>
                  <a:srgbClr val="0070C0"/>
                </a:solidFill>
              </a:rPr>
              <a:t>chicken</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(close to 200 GB/s)</a:t>
            </a:r>
          </a:p>
        </p:txBody>
      </p:sp>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914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a:t>
            </a:r>
            <a:r>
              <a:rPr lang="en-US" sz="3200" dirty="0">
                <a:solidFill>
                  <a:srgbClr val="00B050"/>
                </a:solidFill>
              </a:rPr>
              <a:t>one of 16</a:t>
            </a:r>
            <a:r>
              <a:rPr lang="en-US" sz="3200"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82</a:t>
            </a:fld>
            <a:endParaRPr lang="en-US"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619" y="1654633"/>
            <a:ext cx="3251888" cy="3721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10950722" y="938388"/>
            <a:ext cx="1014889" cy="1567248"/>
          </a:xfrm>
          <a:prstGeom prst="rect">
            <a:avLst/>
          </a:prstGeom>
        </p:spPr>
      </p:pic>
      <p:sp>
        <p:nvSpPr>
          <p:cNvPr id="5" name="Rectangle 4"/>
          <p:cNvSpPr/>
          <p:nvPr/>
        </p:nvSpPr>
        <p:spPr>
          <a:xfrm>
            <a:off x="680456" y="2505636"/>
            <a:ext cx="2464201" cy="646331"/>
          </a:xfrm>
          <a:prstGeom prst="rect">
            <a:avLst/>
          </a:prstGeom>
        </p:spPr>
        <p:txBody>
          <a:bodyPr wrap="none">
            <a:spAutoFit/>
          </a:bodyPr>
          <a:lstStyle/>
          <a:p>
            <a:pPr algn="r"/>
            <a:r>
              <a:rPr lang="en-US" dirty="0" smtClean="0"/>
              <a:t>Not a whole lot of brain </a:t>
            </a:r>
            <a:br>
              <a:rPr lang="en-US" dirty="0" smtClean="0"/>
            </a:br>
            <a:r>
              <a:rPr lang="en-US" dirty="0" smtClean="0"/>
              <a:t>here, yet a lot of power</a:t>
            </a:r>
            <a:endParaRPr lang="en-US" dirty="0"/>
          </a:p>
        </p:txBody>
      </p:sp>
    </p:spTree>
    <p:extLst>
      <p:ext uri="{BB962C8B-B14F-4D97-AF65-F5344CB8AC3E}">
        <p14:creationId xmlns:p14="http://schemas.microsoft.com/office/powerpoint/2010/main" val="2182840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endParaRPr lang="en-US" sz="2000" dirty="0"/>
          </a:p>
          <a:p>
            <a:r>
              <a:rPr lang="en-US" sz="2000" dirty="0"/>
              <a:t>Explains why GPUs are fast for high arithmetic intensity applications</a:t>
            </a:r>
          </a:p>
          <a:p>
            <a:endParaRPr lang="en-US" sz="2000" dirty="0"/>
          </a:p>
          <a:p>
            <a:endParaRPr lang="en-US" sz="2000" dirty="0"/>
          </a:p>
          <a:p>
            <a:r>
              <a:rPr lang="en-US" sz="2000" dirty="0"/>
              <a:t>Arithmetic intensity: high when many operations performed per </a:t>
            </a:r>
            <a:r>
              <a:rPr lang="en-US" sz="2000" dirty="0" smtClean="0"/>
              <a:t>byte of data</a:t>
            </a:r>
            <a:endParaRPr lang="en-US" sz="2000" dirty="0"/>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793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smtClean="0"/>
              <a:t>The CPU and GPU: their true colors</a:t>
            </a:r>
            <a:endParaRPr lang="en-US" sz="3100" dirty="0"/>
          </a:p>
        </p:txBody>
      </p:sp>
      <p:sp>
        <p:nvSpPr>
          <p:cNvPr id="954371" name="Rectangle 3"/>
          <p:cNvSpPr>
            <a:spLocks noGrp="1" noChangeArrowheads="1"/>
          </p:cNvSpPr>
          <p:nvPr>
            <p:ph idx="1"/>
          </p:nvPr>
        </p:nvSpPr>
        <p:spPr/>
        <p:txBody>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r>
              <a:rPr lang="en-US" sz="1800" dirty="0"/>
              <a:t>The </a:t>
            </a:r>
            <a:r>
              <a:rPr lang="en-US" sz="1800" dirty="0" smtClean="0"/>
              <a:t>video </a:t>
            </a:r>
            <a:r>
              <a:rPr lang="en-US" sz="1800" dirty="0"/>
              <a:t>game industry exerts strong economic pressure that </a:t>
            </a:r>
            <a:r>
              <a:rPr lang="en-US" sz="1800" dirty="0" smtClean="0"/>
              <a:t>pushes things forward in </a:t>
            </a:r>
            <a:r>
              <a:rPr lang="en-US" sz="1800" dirty="0"/>
              <a:t>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17889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93850" y="1422400"/>
          <a:ext cx="9766300" cy="4301420"/>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0000"/>
                    </a:ext>
                  </a:extLst>
                </a:gridCol>
                <a:gridCol w="3840319">
                  <a:extLst>
                    <a:ext uri="{9D8B030D-6E8A-4147-A177-3AD203B41FA5}">
                      <a16:colId xmlns:a16="http://schemas.microsoft.com/office/drawing/2014/main" val="20001"/>
                    </a:ext>
                  </a:extLst>
                </a:gridCol>
                <a:gridCol w="4135281">
                  <a:extLst>
                    <a:ext uri="{9D8B030D-6E8A-4147-A177-3AD203B41FA5}">
                      <a16:colId xmlns:a16="http://schemas.microsoft.com/office/drawing/2014/main" val="20002"/>
                    </a:ext>
                  </a:extLst>
                </a:gridCol>
              </a:tblGrid>
              <a:tr h="444500">
                <a:tc>
                  <a:txBody>
                    <a:bodyPr/>
                    <a:lstStyle/>
                    <a:p>
                      <a:endParaRPr lang="en-US" sz="1600" dirty="0">
                        <a:solidFill>
                          <a:schemeClr val="bg1"/>
                        </a:solidFill>
                      </a:endParaRPr>
                    </a:p>
                  </a:txBody>
                  <a:tcPr/>
                </a:tc>
                <a:tc>
                  <a:txBody>
                    <a:bodyPr/>
                    <a:lstStyle/>
                    <a:p>
                      <a:pPr marL="0" marR="0" indent="0" algn="l" rtl="0">
                        <a:lnSpc>
                          <a:spcPct val="100000"/>
                        </a:lnSpc>
                        <a:spcBef>
                          <a:spcPts val="0"/>
                        </a:spcBef>
                        <a:spcAft>
                          <a:spcPts val="0"/>
                        </a:spcAft>
                        <a:buClrTx/>
                        <a:buSzTx/>
                        <a:buFontTx/>
                        <a:buNone/>
                      </a:pPr>
                      <a:r>
                        <a:rPr lang="en-US" sz="1600" dirty="0"/>
                        <a:t>GPU – NVIDIA Tesla V100 32GB </a:t>
                      </a:r>
                      <a:r>
                        <a:rPr lang="en-US" sz="1600" dirty="0">
                          <a:solidFill>
                            <a:schemeClr val="bg1"/>
                          </a:solidFill>
                        </a:rPr>
                        <a:t>$8,995</a:t>
                      </a:r>
                    </a:p>
                  </a:txBody>
                  <a:tcPr/>
                </a:tc>
                <a:tc>
                  <a:txBody>
                    <a:bodyPr/>
                    <a:lstStyle/>
                    <a:p>
                      <a:r>
                        <a:rPr lang="en-US" sz="1600" dirty="0"/>
                        <a:t>CPU</a:t>
                      </a:r>
                      <a:r>
                        <a:rPr lang="en-US" sz="1600" baseline="0" dirty="0"/>
                        <a:t> </a:t>
                      </a:r>
                      <a:r>
                        <a:rPr lang="en-US" sz="1600" dirty="0"/>
                        <a:t>–</a:t>
                      </a:r>
                      <a:r>
                        <a:rPr lang="en-US" sz="1600" baseline="0" dirty="0"/>
                        <a:t> </a:t>
                      </a:r>
                      <a:r>
                        <a:rPr lang="en-US" sz="1600" dirty="0"/>
                        <a:t>Intel® Xeon® Platinum 8180  </a:t>
                      </a:r>
                      <a:r>
                        <a:rPr lang="en-US" sz="1600" baseline="0" dirty="0">
                          <a:solidFill>
                            <a:schemeClr val="bg1"/>
                          </a:solidFill>
                        </a:rPr>
                        <a:t>$10,009</a:t>
                      </a:r>
                      <a:endParaRPr lang="en-US" sz="1600" dirty="0">
                        <a:solidFill>
                          <a:schemeClr val="bg1"/>
                        </a:solidFill>
                      </a:endParaRPr>
                    </a:p>
                  </a:txBody>
                  <a:tcPr/>
                </a:tc>
                <a:extLst>
                  <a:ext uri="{0D108BD9-81ED-4DB2-BD59-A6C34878D82A}">
                    <a16:rowId xmlns:a16="http://schemas.microsoft.com/office/drawing/2014/main" val="10000"/>
                  </a:ext>
                </a:extLst>
              </a:tr>
              <a:tr h="525180">
                <a:tc>
                  <a:txBody>
                    <a:bodyPr/>
                    <a:lstStyle/>
                    <a:p>
                      <a:r>
                        <a:rPr lang="en-US" sz="1600" kern="1200" baseline="0" dirty="0">
                          <a:solidFill>
                            <a:schemeClr val="dk1"/>
                          </a:solidFill>
                          <a:latin typeface="+mn-lt"/>
                          <a:ea typeface="+mn-ea"/>
                          <a:cs typeface="+mn-cs"/>
                        </a:rPr>
                        <a:t>Processing Cores</a:t>
                      </a:r>
                    </a:p>
                  </a:txBody>
                  <a:tcPr/>
                </a:tc>
                <a:tc>
                  <a:txBody>
                    <a:bodyPr/>
                    <a:lstStyle/>
                    <a:p>
                      <a:r>
                        <a:rPr lang="en-US" sz="1600" kern="1200" baseline="0" dirty="0">
                          <a:solidFill>
                            <a:schemeClr val="dk1"/>
                          </a:solidFill>
                          <a:latin typeface="+mn-lt"/>
                          <a:ea typeface="+mn-ea"/>
                          <a:cs typeface="+mn-cs"/>
                        </a:rPr>
                        <a:t>5120 CUDA Cores</a:t>
                      </a:r>
                    </a:p>
                    <a:p>
                      <a:pPr lvl="0">
                        <a:buNone/>
                      </a:pPr>
                      <a:r>
                        <a:rPr lang="en-US" sz="1600" kern="1200" baseline="0" dirty="0">
                          <a:solidFill>
                            <a:schemeClr val="dk1"/>
                          </a:solidFill>
                          <a:latin typeface="+mn-lt"/>
                          <a:ea typeface="+mn-ea"/>
                          <a:cs typeface="+mn-cs"/>
                        </a:rPr>
                        <a:t>640 Tensor Cores</a:t>
                      </a:r>
                    </a:p>
                  </a:txBody>
                  <a:tcPr/>
                </a:tc>
                <a:tc>
                  <a:txBody>
                    <a:bodyPr/>
                    <a:lstStyle/>
                    <a:p>
                      <a:r>
                        <a:rPr lang="en-US" sz="1600" kern="1200" baseline="0" dirty="0" smtClean="0">
                          <a:solidFill>
                            <a:schemeClr val="dk1"/>
                          </a:solidFill>
                          <a:latin typeface="+mn-lt"/>
                          <a:ea typeface="+mn-ea"/>
                          <a:cs typeface="+mn-cs"/>
                        </a:rPr>
                        <a:t>28 </a:t>
                      </a:r>
                      <a:r>
                        <a:rPr lang="en-US" sz="1600" kern="1200" baseline="0" dirty="0">
                          <a:solidFill>
                            <a:schemeClr val="dk1"/>
                          </a:solidFill>
                          <a:latin typeface="+mn-lt"/>
                          <a:ea typeface="+mn-ea"/>
                          <a:cs typeface="+mn-cs"/>
                        </a:rPr>
                        <a:t>cores  </a:t>
                      </a:r>
                      <a:r>
                        <a:rPr lang="en-US" sz="1600" kern="1200" baseline="0" dirty="0" smtClean="0">
                          <a:solidFill>
                            <a:schemeClr val="dk1"/>
                          </a:solidFill>
                          <a:latin typeface="+mn-lt"/>
                          <a:ea typeface="+mn-ea"/>
                          <a:cs typeface="+mn-cs"/>
                        </a:rPr>
                        <a:t>(56 </a:t>
                      </a:r>
                      <a:r>
                        <a:rPr lang="en-US" sz="1600" kern="1200" baseline="0" dirty="0">
                          <a:solidFill>
                            <a:schemeClr val="dk1"/>
                          </a:solidFill>
                          <a:latin typeface="+mn-lt"/>
                          <a:ea typeface="+mn-ea"/>
                          <a:cs typeface="+mn-cs"/>
                        </a:rPr>
                        <a:t>threads, SMT)</a:t>
                      </a:r>
                    </a:p>
                  </a:txBody>
                  <a:tcPr/>
                </a:tc>
                <a:extLst>
                  <a:ext uri="{0D108BD9-81ED-4DB2-BD59-A6C34878D82A}">
                    <a16:rowId xmlns:a16="http://schemas.microsoft.com/office/drawing/2014/main" val="10001"/>
                  </a:ext>
                </a:extLst>
              </a:tr>
              <a:tr h="769339">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Memory</a:t>
                      </a:r>
                    </a:p>
                  </a:txBody>
                  <a:tcPr/>
                </a:tc>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32GB HBM2</a:t>
                      </a:r>
                    </a:p>
                  </a:txBody>
                  <a:tcPr/>
                </a:tc>
                <a:tc>
                  <a:txBody>
                    <a:bodyPr/>
                    <a:lstStyle/>
                    <a:p>
                      <a:r>
                        <a:rPr lang="en-US" sz="1600" kern="1200" baseline="0" dirty="0">
                          <a:solidFill>
                            <a:schemeClr val="dk1"/>
                          </a:solidFill>
                          <a:latin typeface="+mn-lt"/>
                          <a:ea typeface="+mn-ea"/>
                          <a:cs typeface="+mn-cs"/>
                        </a:rPr>
                        <a:t>- 64 KB L1 (I+D) cache / core</a:t>
                      </a:r>
                    </a:p>
                    <a:p>
                      <a:r>
                        <a:rPr lang="en-US" sz="1600" kern="1200" baseline="0" dirty="0">
                          <a:solidFill>
                            <a:schemeClr val="dk1"/>
                          </a:solidFill>
                          <a:latin typeface="+mn-lt"/>
                          <a:ea typeface="+mn-ea"/>
                          <a:cs typeface="+mn-cs"/>
                        </a:rPr>
                        <a:t>- 1 MB L2 cache / core</a:t>
                      </a:r>
                    </a:p>
                    <a:p>
                      <a:r>
                        <a:rPr lang="en-US" sz="1600" kern="1200" baseline="0" dirty="0">
                          <a:solidFill>
                            <a:schemeClr val="dk1"/>
                          </a:solidFill>
                          <a:latin typeface="+mn-lt"/>
                          <a:ea typeface="+mn-ea"/>
                          <a:cs typeface="+mn-cs"/>
                        </a:rPr>
                        <a:t>- 38.5 MB L3 cache (1.375 MB / core), average</a:t>
                      </a:r>
                    </a:p>
                  </a:txBody>
                  <a:tcPr/>
                </a:tc>
                <a:extLst>
                  <a:ext uri="{0D108BD9-81ED-4DB2-BD59-A6C34878D82A}">
                    <a16:rowId xmlns:a16="http://schemas.microsoft.com/office/drawing/2014/main" val="10002"/>
                  </a:ext>
                </a:extLst>
              </a:tr>
              <a:tr h="525180">
                <a:tc>
                  <a:txBody>
                    <a:bodyPr/>
                    <a:lstStyle/>
                    <a:p>
                      <a:r>
                        <a:rPr lang="en-US" sz="1600" kern="1200" baseline="0" dirty="0">
                          <a:solidFill>
                            <a:schemeClr val="dk1"/>
                          </a:solidFill>
                          <a:latin typeface="+mn-lt"/>
                          <a:ea typeface="+mn-ea"/>
                          <a:cs typeface="+mn-cs"/>
                        </a:rPr>
                        <a:t>Clock speed</a:t>
                      </a:r>
                    </a:p>
                  </a:txBody>
                  <a:tcPr/>
                </a:tc>
                <a:tc>
                  <a:txBody>
                    <a:bodyPr/>
                    <a:lstStyle/>
                    <a:p>
                      <a:pPr lvl="0">
                        <a:buNone/>
                      </a:pPr>
                      <a:r>
                        <a:rPr lang="en-US" sz="1600" kern="1200" baseline="0" noProof="0" dirty="0">
                          <a:solidFill>
                            <a:schemeClr val="dk1"/>
                          </a:solidFill>
                          <a:latin typeface="+mn-lt"/>
                          <a:ea typeface="+mn-ea"/>
                          <a:cs typeface="+mn-cs"/>
                        </a:rPr>
                        <a:t>1.29 </a:t>
                      </a:r>
                      <a:r>
                        <a:rPr lang="en-US" sz="1600" kern="1200" baseline="0" dirty="0">
                          <a:solidFill>
                            <a:schemeClr val="dk1"/>
                          </a:solidFill>
                          <a:latin typeface="+mn-lt"/>
                          <a:ea typeface="+mn-ea"/>
                          <a:cs typeface="+mn-cs"/>
                        </a:rPr>
                        <a:t>GHz</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2.5 GHz (3.80 GHz Turbo; Throttles to 2.3 GHz when all FP units are active)</a:t>
                      </a:r>
                    </a:p>
                  </a:txBody>
                  <a:tcPr/>
                </a:tc>
                <a:extLst>
                  <a:ext uri="{0D108BD9-81ED-4DB2-BD59-A6C34878D82A}">
                    <a16:rowId xmlns:a16="http://schemas.microsoft.com/office/drawing/2014/main" val="10003"/>
                  </a:ext>
                </a:extLst>
              </a:tr>
              <a:tr h="392064">
                <a:tc>
                  <a:txBody>
                    <a:bodyPr/>
                    <a:lstStyle/>
                    <a:p>
                      <a:r>
                        <a:rPr lang="en-US" sz="1600" kern="1200" baseline="0" dirty="0">
                          <a:solidFill>
                            <a:schemeClr val="dk1"/>
                          </a:solidFill>
                          <a:latin typeface="+mn-lt"/>
                          <a:ea typeface="+mn-ea"/>
                          <a:cs typeface="+mn-cs"/>
                        </a:rPr>
                        <a:t>Memory bandwidth</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900 GB/s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119.21 GB/s (19.87 GB / channel / s)</a:t>
                      </a:r>
                    </a:p>
                  </a:txBody>
                  <a:tcPr/>
                </a:tc>
                <a:extLst>
                  <a:ext uri="{0D108BD9-81ED-4DB2-BD59-A6C34878D82A}">
                    <a16:rowId xmlns:a16="http://schemas.microsoft.com/office/drawing/2014/main" val="10004"/>
                  </a:ext>
                </a:extLst>
              </a:tr>
              <a:tr h="666384">
                <a:tc>
                  <a:txBody>
                    <a:bodyPr/>
                    <a:lstStyle/>
                    <a:p>
                      <a:r>
                        <a:rPr lang="en-US" sz="1600" kern="1200" baseline="0" dirty="0">
                          <a:solidFill>
                            <a:schemeClr val="dk1"/>
                          </a:solidFill>
                          <a:latin typeface="+mn-lt"/>
                          <a:ea typeface="+mn-ea"/>
                          <a:cs typeface="+mn-cs"/>
                        </a:rPr>
                        <a:t>Floating Point Throughput</a:t>
                      </a:r>
                    </a:p>
                  </a:txBody>
                  <a:tcPr/>
                </a:tc>
                <a:tc>
                  <a:txBody>
                    <a:bodyPr/>
                    <a:lstStyle/>
                    <a:p>
                      <a:r>
                        <a:rPr lang="en-US" sz="1600" kern="1200" baseline="0" dirty="0">
                          <a:solidFill>
                            <a:schemeClr val="dk1"/>
                          </a:solidFill>
                          <a:latin typeface="+mn-lt"/>
                          <a:ea typeface="+mn-ea"/>
                          <a:cs typeface="+mn-cs"/>
                        </a:rPr>
                        <a:t>7.8    Double Precision </a:t>
                      </a:r>
                      <a:r>
                        <a:rPr lang="en-US" sz="1600" kern="1200" baseline="0" noProof="0" dirty="0">
                          <a:solidFill>
                            <a:schemeClr val="dk1"/>
                          </a:solidFill>
                          <a:latin typeface="+mn-lt"/>
                          <a:ea typeface="+mn-ea"/>
                          <a:cs typeface="+mn-cs"/>
                        </a:rPr>
                        <a:t>TFLOP/s </a:t>
                      </a:r>
                      <a:endParaRPr lang="en-US" sz="1600" kern="1200" baseline="0" dirty="0">
                        <a:solidFill>
                          <a:schemeClr val="dk1"/>
                        </a:solidFill>
                        <a:latin typeface="+mn-lt"/>
                        <a:ea typeface="+mn-ea"/>
                        <a:cs typeface="+mn-cs"/>
                      </a:endParaRPr>
                    </a:p>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15.6  Single Precision TFLOP/s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2.0608 Double Precision TFLOP/s</a:t>
                      </a:r>
                    </a:p>
                  </a:txBody>
                  <a:tcPr/>
                </a:tc>
                <a:extLst>
                  <a:ext uri="{0D108BD9-81ED-4DB2-BD59-A6C34878D82A}">
                    <a16:rowId xmlns:a16="http://schemas.microsoft.com/office/drawing/2014/main" val="10005"/>
                  </a:ext>
                </a:extLst>
              </a:tr>
              <a:tr h="630216">
                <a:tc>
                  <a:txBody>
                    <a:bodyPr/>
                    <a:lstStyle/>
                    <a:p>
                      <a:r>
                        <a:rPr lang="en-US" sz="1600" kern="1200" baseline="0" dirty="0">
                          <a:solidFill>
                            <a:schemeClr val="dk1"/>
                          </a:solidFill>
                          <a:latin typeface="+mn-lt"/>
                          <a:ea typeface="+mn-ea"/>
                          <a:cs typeface="+mn-cs"/>
                        </a:rPr>
                        <a:t>TDP</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300 Watts</a:t>
                      </a:r>
                    </a:p>
                  </a:txBody>
                  <a:tcPr/>
                </a:tc>
                <a:tc>
                  <a:txBody>
                    <a:bodyPr/>
                    <a:lstStyle/>
                    <a:p>
                      <a:pPr marL="0" marR="0" lvl="0" indent="0" algn="l">
                        <a:lnSpc>
                          <a:spcPct val="100000"/>
                        </a:lnSpc>
                        <a:spcBef>
                          <a:spcPts val="0"/>
                        </a:spcBef>
                        <a:spcAft>
                          <a:spcPts val="0"/>
                        </a:spcAft>
                        <a:buNone/>
                      </a:pPr>
                      <a:r>
                        <a:rPr lang="en-US" sz="1600" kern="1200" baseline="0" dirty="0">
                          <a:solidFill>
                            <a:schemeClr val="dk1"/>
                          </a:solidFill>
                          <a:latin typeface="+mn-lt"/>
                          <a:ea typeface="+mn-ea"/>
                          <a:cs typeface="+mn-cs"/>
                        </a:rPr>
                        <a:t>205 Watts</a:t>
                      </a:r>
                    </a:p>
                  </a:txBody>
                  <a:tcPr/>
                </a:tc>
                <a:extLst>
                  <a:ext uri="{0D108BD9-81ED-4DB2-BD59-A6C34878D82A}">
                    <a16:rowId xmlns:a16="http://schemas.microsoft.com/office/drawing/2014/main" val="10006"/>
                  </a:ext>
                </a:extLst>
              </a:tr>
            </a:tbl>
          </a:graphicData>
        </a:graphic>
      </p:graphicFrame>
      <p:sp>
        <p:nvSpPr>
          <p:cNvPr id="2" name="Rectangle 1"/>
          <p:cNvSpPr/>
          <p:nvPr/>
        </p:nvSpPr>
        <p:spPr>
          <a:xfrm>
            <a:off x="249465" y="5779408"/>
            <a:ext cx="6507038" cy="830997"/>
          </a:xfrm>
          <a:prstGeom prst="rect">
            <a:avLst/>
          </a:prstGeom>
        </p:spPr>
        <p:txBody>
          <a:bodyPr wrap="none" anchor="t">
            <a:spAutoFit/>
          </a:bodyPr>
          <a:lstStyle/>
          <a:p>
            <a:r>
              <a:rPr lang="en-US" sz="1200" dirty="0">
                <a:hlinkClick r:id="rId3"/>
              </a:rPr>
              <a:t>https://en.wikipedia.org/wiki/Nvidia_Tesla</a:t>
            </a:r>
            <a:endParaRPr lang="en-US" sz="1200" dirty="0">
              <a:cs typeface="Calibri"/>
            </a:endParaRPr>
          </a:p>
          <a:p>
            <a:r>
              <a:rPr lang="en-US" sz="1200" dirty="0">
                <a:cs typeface="Calibri"/>
                <a:hlinkClick r:id="rId4"/>
              </a:rPr>
              <a:t>https://www.techpowerup.com/gpu-specs/tesla-v100-sxm2-32-gb.c3185</a:t>
            </a:r>
            <a:endParaRPr lang="en-US" sz="1200" dirty="0">
              <a:cs typeface="Calibri" panose="020F0502020204030204"/>
            </a:endParaRPr>
          </a:p>
          <a:p>
            <a:r>
              <a:rPr lang="en-US" sz="1200" dirty="0">
                <a:hlinkClick r:id="rId5"/>
              </a:rPr>
              <a:t>https://en.wikichip.org/wiki/intel/xeon_platinum/8180</a:t>
            </a:r>
            <a:endParaRPr lang="en-US" sz="1200" dirty="0">
              <a:cs typeface="Calibri"/>
              <a:hlinkClick r:id="" action="ppaction://noaction"/>
            </a:endParaRPr>
          </a:p>
          <a:p>
            <a:r>
              <a:rPr lang="en-US" sz="1200" dirty="0">
                <a:hlinkClick r:id="rId6"/>
              </a:rPr>
              <a:t>https://ark.intel.com/products/120496/Intel-Xeon-Platinum-8180-Processor-38-5M-Cache-2-50-GHz-</a:t>
            </a:r>
            <a:endParaRPr lang="en-US" sz="1200" dirty="0">
              <a:cs typeface="Calibri" panose="020F0502020204030204"/>
            </a:endParaRPr>
          </a:p>
        </p:txBody>
      </p:sp>
      <p:sp>
        <p:nvSpPr>
          <p:cNvPr id="3" name="Title 2"/>
          <p:cNvSpPr>
            <a:spLocks noGrp="1"/>
          </p:cNvSpPr>
          <p:nvPr>
            <p:ph type="title"/>
          </p:nvPr>
        </p:nvSpPr>
        <p:spPr/>
        <p:txBody>
          <a:bodyPr/>
          <a:lstStyle/>
          <a:p>
            <a:r>
              <a:rPr lang="en-US" dirty="0"/>
              <a:t>Beefy CPU vs. beefy GPU comparison, </a:t>
            </a:r>
            <a:r>
              <a:rPr lang="en-US" dirty="0" smtClean="0"/>
              <a:t>2019</a:t>
            </a:r>
            <a:endParaRPr lang="en-US" dirty="0"/>
          </a:p>
        </p:txBody>
      </p:sp>
      <p:sp>
        <p:nvSpPr>
          <p:cNvPr id="5" name="Slide Number Placeholder 4">
            <a:extLst>
              <a:ext uri="{FF2B5EF4-FFF2-40B4-BE49-F238E27FC236}">
                <a16:creationId xmlns:a16="http://schemas.microsoft.com/office/drawing/2014/main" id="{70DE102B-EE93-4477-AED1-78D02A398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95894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1/2]</a:t>
            </a:r>
            <a:r>
              <a:rPr lang="en-US" sz="2800" dirty="0"/>
              <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Where a resource is dictates to a large extent its </a:t>
            </a:r>
            <a:r>
              <a:rPr lang="en-US" sz="2000" dirty="0">
                <a:solidFill>
                  <a:srgbClr val="0070C0"/>
                </a:solidFill>
              </a:rPr>
              <a:t>communication</a:t>
            </a:r>
            <a:r>
              <a:rPr lang="en-US" sz="2000" dirty="0"/>
              <a:t> latency and/or bandwidth</a:t>
            </a:r>
          </a:p>
          <a:p>
            <a:endParaRPr lang="en-US" sz="2000" dirty="0"/>
          </a:p>
          <a:p>
            <a:r>
              <a:rPr lang="en-US" sz="2000" dirty="0"/>
              <a:t>Example, </a:t>
            </a:r>
            <a:r>
              <a:rPr lang="en-US" sz="2000" dirty="0">
                <a:solidFill>
                  <a:srgbClr val="0070C0"/>
                </a:solidFill>
              </a:rPr>
              <a:t>on-chip</a:t>
            </a:r>
            <a:r>
              <a:rPr lang="en-US" sz="2000" dirty="0"/>
              <a:t>: Intel Haswell has the GPU on the same chip with the rest of the </a:t>
            </a:r>
            <a:r>
              <a:rPr lang="en-US" sz="2000" dirty="0" smtClean="0"/>
              <a:t>CPU</a:t>
            </a:r>
          </a:p>
          <a:p>
            <a:r>
              <a:rPr lang="en-US" sz="2000" dirty="0" smtClean="0"/>
              <a:t>Example, </a:t>
            </a:r>
            <a:r>
              <a:rPr lang="en-US" sz="2000" dirty="0">
                <a:solidFill>
                  <a:srgbClr val="0070C0"/>
                </a:solidFill>
              </a:rPr>
              <a:t>on-package</a:t>
            </a:r>
            <a:r>
              <a:rPr lang="en-US" sz="2000" dirty="0" smtClean="0"/>
              <a:t>: the 128 MB of </a:t>
            </a:r>
            <a:r>
              <a:rPr lang="en-US" sz="2000" dirty="0" err="1" smtClean="0"/>
              <a:t>eDRAM</a:t>
            </a:r>
            <a:r>
              <a:rPr lang="en-US" sz="2000" dirty="0" smtClean="0"/>
              <a:t> </a:t>
            </a:r>
            <a:r>
              <a:rPr lang="en-US" sz="2000" dirty="0"/>
              <a:t>available on Intel Core i7 4950HQ  </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86</a:t>
            </a:fld>
            <a:endParaRPr lang="en-US" altLang="en-US"/>
          </a:p>
        </p:txBody>
      </p:sp>
      <p:pic>
        <p:nvPicPr>
          <p:cNvPr id="5" name="Picture 4"/>
          <p:cNvPicPr>
            <a:picLocks noChangeAspect="1"/>
          </p:cNvPicPr>
          <p:nvPr/>
        </p:nvPicPr>
        <p:blipFill>
          <a:blip r:embed="rId2"/>
          <a:stretch>
            <a:fillRect/>
          </a:stretch>
        </p:blipFill>
        <p:spPr>
          <a:xfrm>
            <a:off x="464122" y="3575890"/>
            <a:ext cx="5393369" cy="2232025"/>
          </a:xfrm>
          <a:prstGeom prst="rect">
            <a:avLst/>
          </a:prstGeom>
        </p:spPr>
      </p:pic>
      <p:pic>
        <p:nvPicPr>
          <p:cNvPr id="6" name="Picture 5"/>
          <p:cNvPicPr>
            <a:picLocks noChangeAspect="1"/>
          </p:cNvPicPr>
          <p:nvPr/>
        </p:nvPicPr>
        <p:blipFill>
          <a:blip r:embed="rId3"/>
          <a:stretch>
            <a:fillRect/>
          </a:stretch>
        </p:blipFill>
        <p:spPr>
          <a:xfrm>
            <a:off x="8623154" y="3356859"/>
            <a:ext cx="2043804" cy="2451056"/>
          </a:xfrm>
          <a:prstGeom prst="rect">
            <a:avLst/>
          </a:prstGeom>
        </p:spPr>
      </p:pic>
      <p:sp>
        <p:nvSpPr>
          <p:cNvPr id="7" name="Rectangle 6"/>
          <p:cNvSpPr/>
          <p:nvPr/>
        </p:nvSpPr>
        <p:spPr>
          <a:xfrm>
            <a:off x="2157650" y="5842280"/>
            <a:ext cx="1955985" cy="369332"/>
          </a:xfrm>
          <a:prstGeom prst="rect">
            <a:avLst/>
          </a:prstGeom>
        </p:spPr>
        <p:txBody>
          <a:bodyPr wrap="none">
            <a:spAutoFit/>
          </a:bodyPr>
          <a:lstStyle/>
          <a:p>
            <a:r>
              <a:rPr lang="en-US" dirty="0" smtClean="0"/>
              <a:t>The GPU is on-chip</a:t>
            </a:r>
            <a:endParaRPr lang="en-US" dirty="0"/>
          </a:p>
        </p:txBody>
      </p:sp>
      <p:sp>
        <p:nvSpPr>
          <p:cNvPr id="8" name="Rectangle 7"/>
          <p:cNvSpPr/>
          <p:nvPr/>
        </p:nvSpPr>
        <p:spPr>
          <a:xfrm>
            <a:off x="8331780" y="5781462"/>
            <a:ext cx="2626553" cy="369332"/>
          </a:xfrm>
          <a:prstGeom prst="rect">
            <a:avLst/>
          </a:prstGeom>
        </p:spPr>
        <p:txBody>
          <a:bodyPr wrap="none">
            <a:spAutoFit/>
          </a:bodyPr>
          <a:lstStyle/>
          <a:p>
            <a:r>
              <a:rPr lang="en-US" dirty="0" smtClean="0"/>
              <a:t>The </a:t>
            </a:r>
            <a:r>
              <a:rPr lang="en-US" dirty="0" err="1" smtClean="0"/>
              <a:t>eDRAM</a:t>
            </a:r>
            <a:r>
              <a:rPr lang="en-US" dirty="0" smtClean="0"/>
              <a:t> is on-package</a:t>
            </a:r>
            <a:endParaRPr lang="en-US" dirty="0"/>
          </a:p>
        </p:txBody>
      </p:sp>
    </p:spTree>
    <p:extLst>
      <p:ext uri="{BB962C8B-B14F-4D97-AF65-F5344CB8AC3E}">
        <p14:creationId xmlns:p14="http://schemas.microsoft.com/office/powerpoint/2010/main" val="13535283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2/2]</a:t>
            </a:r>
            <a:r>
              <a:rPr lang="en-US" sz="2800" dirty="0"/>
              <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Example, </a:t>
            </a:r>
            <a:r>
              <a:rPr lang="en-US" sz="2000" dirty="0">
                <a:solidFill>
                  <a:srgbClr val="0070C0"/>
                </a:solidFill>
              </a:rPr>
              <a:t>off-package</a:t>
            </a:r>
            <a:r>
              <a:rPr lang="en-US" sz="2000" dirty="0"/>
              <a:t> vs. </a:t>
            </a:r>
            <a:r>
              <a:rPr lang="en-US" sz="2000" dirty="0">
                <a:solidFill>
                  <a:srgbClr val="0070C0"/>
                </a:solidFill>
              </a:rPr>
              <a:t>on-package</a:t>
            </a:r>
            <a:r>
              <a:rPr lang="en-US" sz="2000" dirty="0"/>
              <a:t>: traditional memory vs. HBM</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87</a:t>
            </a:fld>
            <a:endParaRPr lang="en-US" altLang="en-US"/>
          </a:p>
        </p:txBody>
      </p:sp>
      <mc:AlternateContent xmlns:mc="http://schemas.openxmlformats.org/markup-compatibility/2006" xmlns:a14="http://schemas.microsoft.com/office/drawing/2010/main">
        <mc:Choice Requires="a14">
          <p:sp>
            <p:nvSpPr>
              <p:cNvPr id="6" name="Rectangle 5"/>
              <p:cNvSpPr/>
              <p:nvPr/>
            </p:nvSpPr>
            <p:spPr>
              <a:xfrm>
                <a:off x="3254920" y="5558136"/>
                <a:ext cx="1669817" cy="461665"/>
              </a:xfrm>
              <a:prstGeom prst="rect">
                <a:avLst/>
              </a:prstGeom>
            </p:spPr>
            <p:txBody>
              <a:bodyPr wrap="none">
                <a:spAutoFit/>
              </a:bodyPr>
              <a:lstStyle/>
              <a:p>
                <a:pPr algn="ctr"/>
                <a:r>
                  <a:rPr lang="en-US" sz="1200" dirty="0">
                    <a:latin typeface="+mj-lt"/>
                  </a:rPr>
                  <a:t>Off-package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a:t>
                </a:r>
                <a:r>
                  <a:rPr lang="en-US" sz="1200" dirty="0" smtClean="0">
                    <a:solidFill>
                      <a:srgbClr val="0070C0"/>
                    </a:solidFill>
                    <a:latin typeface="+mj-lt"/>
                  </a:rPr>
                  <a:t>GDDR6 </a:t>
                </a:r>
                <a:r>
                  <a:rPr lang="en-US" sz="1200" dirty="0">
                    <a:solidFill>
                      <a:srgbClr val="0070C0"/>
                    </a:solidFill>
                    <a:latin typeface="+mj-lt"/>
                  </a:rPr>
                  <a:t>memory</a:t>
                </a:r>
                <a:endParaRPr lang="en-US" sz="12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3254920" y="5558136"/>
                <a:ext cx="1669817" cy="461665"/>
              </a:xfrm>
              <a:prstGeom prst="rect">
                <a:avLst/>
              </a:prstGeom>
              <a:blipFill>
                <a:blip r:embed="rId2"/>
                <a:stretch>
                  <a:fillRect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397987" y="5558136"/>
                <a:ext cx="1612108" cy="461665"/>
              </a:xfrm>
              <a:prstGeom prst="rect">
                <a:avLst/>
              </a:prstGeom>
              <a:solidFill>
                <a:schemeClr val="bg1"/>
              </a:solidFill>
            </p:spPr>
            <p:txBody>
              <a:bodyPr wrap="none">
                <a:spAutoFit/>
              </a:bodyPr>
              <a:lstStyle/>
              <a:p>
                <a:pPr algn="ctr"/>
                <a:r>
                  <a:rPr lang="en-US" sz="1200" dirty="0">
                    <a:latin typeface="+mj-lt"/>
                  </a:rPr>
                  <a:t>On-package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endParaRPr lang="en-US" sz="12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7397987" y="5558136"/>
                <a:ext cx="1612108" cy="461665"/>
              </a:xfrm>
              <a:prstGeom prst="rect">
                <a:avLst/>
              </a:prstGeom>
              <a:blipFill>
                <a:blip r:embed="rId3"/>
                <a:stretch>
                  <a:fillRect t="-1316" b="-9211"/>
                </a:stretch>
              </a:blipFill>
            </p:spPr>
            <p:txBody>
              <a:bodyPr/>
              <a:lstStyle/>
              <a:p>
                <a:r>
                  <a:rPr lang="en-US">
                    <a:noFill/>
                  </a:rPr>
                  <a:t> </a:t>
                </a:r>
              </a:p>
            </p:txBody>
          </p:sp>
        </mc:Fallback>
      </mc:AlternateContent>
      <p:grpSp>
        <p:nvGrpSpPr>
          <p:cNvPr id="8" name="Group 7"/>
          <p:cNvGrpSpPr/>
          <p:nvPr/>
        </p:nvGrpSpPr>
        <p:grpSpPr>
          <a:xfrm>
            <a:off x="2209801" y="2652533"/>
            <a:ext cx="7720651" cy="2867941"/>
            <a:chOff x="711674" y="2057400"/>
            <a:chExt cx="7720651" cy="2867941"/>
          </a:xfrm>
        </p:grpSpPr>
        <p:pic>
          <p:nvPicPr>
            <p:cNvPr id="9" name="Picture 8"/>
            <p:cNvPicPr>
              <a:picLocks noChangeAspect="1"/>
            </p:cNvPicPr>
            <p:nvPr/>
          </p:nvPicPr>
          <p:blipFill>
            <a:blip r:embed="rId4"/>
            <a:stretch>
              <a:fillRect/>
            </a:stretch>
          </p:blipFill>
          <p:spPr>
            <a:xfrm>
              <a:off x="711674" y="2057400"/>
              <a:ext cx="7720651" cy="2867941"/>
            </a:xfrm>
            <a:prstGeom prst="rect">
              <a:avLst/>
            </a:prstGeom>
          </p:spPr>
        </p:pic>
        <p:sp>
          <p:nvSpPr>
            <p:cNvPr id="10" name="Rectangle 9"/>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9330268" y="3731684"/>
            <a:ext cx="448567" cy="19857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61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like Virtual Memory?</a:t>
            </a:r>
            <a:endParaRPr lang="en-US" dirty="0"/>
          </a:p>
        </p:txBody>
      </p:sp>
      <p:sp>
        <p:nvSpPr>
          <p:cNvPr id="3" name="Content Placeholder 2"/>
          <p:cNvSpPr>
            <a:spLocks noGrp="1"/>
          </p:cNvSpPr>
          <p:nvPr>
            <p:ph idx="1"/>
          </p:nvPr>
        </p:nvSpPr>
        <p:spPr/>
        <p:txBody>
          <a:bodyPr/>
          <a:lstStyle/>
          <a:p>
            <a:endParaRPr lang="en-US" dirty="0" smtClean="0"/>
          </a:p>
          <a:p>
            <a:r>
              <a:rPr lang="en-US" dirty="0" smtClean="0"/>
              <a:t>The </a:t>
            </a:r>
            <a:r>
              <a:rPr lang="en-US" dirty="0"/>
              <a:t>Virtual Memory paradigm allows:</a:t>
            </a:r>
          </a:p>
          <a:p>
            <a:pPr lvl="1"/>
            <a:r>
              <a:rPr lang="en-US" dirty="0" smtClean="0"/>
              <a:t>Running </a:t>
            </a:r>
            <a:r>
              <a:rPr lang="en-US" dirty="0"/>
              <a:t>programs that require more memory than physically available</a:t>
            </a:r>
          </a:p>
          <a:p>
            <a:pPr lvl="1"/>
            <a:r>
              <a:rPr lang="en-US" dirty="0" smtClean="0"/>
              <a:t>Running </a:t>
            </a:r>
            <a:r>
              <a:rPr lang="en-US" dirty="0"/>
              <a:t>multiple programs “simultaneously” (multi-tasking)</a:t>
            </a:r>
          </a:p>
          <a:p>
            <a:pPr lvl="1"/>
            <a:r>
              <a:rPr lang="en-US" dirty="0" smtClean="0"/>
              <a:t>Handling </a:t>
            </a:r>
            <a:r>
              <a:rPr lang="en-US" dirty="0"/>
              <a:t>of memory </a:t>
            </a:r>
            <a:r>
              <a:rPr lang="en-US" dirty="0" smtClean="0"/>
              <a:t>fragmentation/segmentation insofar as the main memory is concerned </a:t>
            </a:r>
            <a:endParaRPr lang="en-US" dirty="0"/>
          </a:p>
          <a:p>
            <a:pPr lvl="1"/>
            <a:r>
              <a:rPr lang="en-US" dirty="0" smtClean="0"/>
              <a:t>Transparent </a:t>
            </a:r>
            <a:r>
              <a:rPr lang="en-US" dirty="0"/>
              <a:t>and unitary handling of memory and secondary storage (hard disk / solid state disk)</a:t>
            </a:r>
          </a:p>
          <a:p>
            <a:endParaRPr lang="en-US" dirty="0" smtClean="0"/>
          </a:p>
          <a:p>
            <a:endParaRPr lang="en-US" dirty="0"/>
          </a:p>
          <a:p>
            <a:r>
              <a:rPr lang="en-US" dirty="0" smtClean="0"/>
              <a:t>What is the </a:t>
            </a:r>
            <a:r>
              <a:rPr lang="en-US" dirty="0"/>
              <a:t>h</a:t>
            </a:r>
            <a:r>
              <a:rPr lang="en-US" dirty="0" smtClean="0"/>
              <a:t>ardware </a:t>
            </a:r>
            <a:r>
              <a:rPr lang="en-US" dirty="0"/>
              <a:t>component </a:t>
            </a:r>
            <a:r>
              <a:rPr lang="en-US" dirty="0" smtClean="0"/>
              <a:t>that manages the Virtual Memory show?</a:t>
            </a:r>
          </a:p>
          <a:p>
            <a:pPr lvl="1"/>
            <a:r>
              <a:rPr lang="en-US" dirty="0" smtClean="0"/>
              <a:t>The Memory </a:t>
            </a:r>
            <a:r>
              <a:rPr lang="en-US" dirty="0"/>
              <a:t>Management Unit (MMU</a:t>
            </a:r>
            <a:r>
              <a:rPr lang="en-US" dirty="0" smtClean="0"/>
              <a:t>)</a:t>
            </a:r>
          </a:p>
          <a:p>
            <a:pPr lvl="2"/>
            <a:r>
              <a:rPr lang="en-US" dirty="0" smtClean="0"/>
              <a:t>MMU part of the chip these days (back in the day, it used to be an entity by itself, off chip)</a:t>
            </a: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88965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12063</TotalTime>
  <Words>6684</Words>
  <Application>Microsoft Office PowerPoint</Application>
  <PresentationFormat>Widescreen</PresentationFormat>
  <Paragraphs>1113</Paragraphs>
  <Slides>87</Slides>
  <Notes>41</Notes>
  <HiddenSlides>1</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87</vt:i4>
      </vt:variant>
    </vt:vector>
  </HeadingPairs>
  <TitlesOfParts>
    <vt:vector size="104" baseType="lpstr">
      <vt:lpstr>Arial</vt:lpstr>
      <vt:lpstr>Calibri</vt:lpstr>
      <vt:lpstr>Calibri Light</vt:lpstr>
      <vt:lpstr>Cambria Math</vt:lpstr>
      <vt:lpstr>Consolas</vt:lpstr>
      <vt:lpstr>Courier New</vt:lpstr>
      <vt:lpstr>Segoe UI Semibold</vt:lpstr>
      <vt:lpstr>Symbol</vt:lpstr>
      <vt:lpstr>Tahoma</vt:lpstr>
      <vt:lpstr>Times New Roman</vt:lpstr>
      <vt:lpstr>Wingdings</vt:lpstr>
      <vt:lpstr>Custom Design</vt:lpstr>
      <vt:lpstr>Main</vt:lpstr>
      <vt:lpstr>1_Main</vt:lpstr>
      <vt:lpstr>2_Main</vt:lpstr>
      <vt:lpstr>3_Main</vt:lpstr>
      <vt:lpstr>Worksheet</vt:lpstr>
      <vt:lpstr>ME759 High Performance Computing for Applications in Engineering  [Spring 2020] </vt:lpstr>
      <vt:lpstr>Quote of the day</vt:lpstr>
      <vt:lpstr>Before we get going…</vt:lpstr>
      <vt:lpstr>Motivating Questions/Issues [1/3]</vt:lpstr>
      <vt:lpstr>Motivating Questions/Issues [2/3]</vt:lpstr>
      <vt:lpstr>Motivating Questions/Issues [3/3]</vt:lpstr>
      <vt:lpstr>Preamble, Virtual Memory</vt:lpstr>
      <vt:lpstr>Virtual vs. Physical Memory</vt:lpstr>
      <vt:lpstr>Why do we like Virtual Memory?</vt:lpstr>
      <vt:lpstr>The Virtual Memory: the anatomy of a living thing [How perceived by compiler &amp; runtime]</vt:lpstr>
      <vt:lpstr>Anatomy of the Stack</vt:lpstr>
      <vt:lpstr>Virtual Memory: The Page Table</vt:lpstr>
      <vt:lpstr>Anatomy of a Virtual Memory Address</vt:lpstr>
      <vt:lpstr>Anatomy of a Virtual Memory Address</vt:lpstr>
      <vt:lpstr>The Translation Process</vt:lpstr>
      <vt:lpstr>Comments on the Page Table (PT): Preamble to TLB</vt:lpstr>
      <vt:lpstr>The TLB [Translation Lookaside Buffer] [1/2]</vt:lpstr>
      <vt:lpstr>Illustration: The role of the TLB</vt:lpstr>
      <vt:lpstr>The TLB [Translation Lookaside Buffer] [2/2]</vt:lpstr>
      <vt:lpstr>Quick side-trip, speed of memory</vt:lpstr>
      <vt:lpstr>Memory Access: The Big Picture, Includes Cache</vt:lpstr>
      <vt:lpstr>Quiz: Chop time for Cache read→ Virtual or Physical address?</vt:lpstr>
      <vt:lpstr>Quiz: How many PTs?</vt:lpstr>
      <vt:lpstr>Memory-related aspects: various other tidbits </vt:lpstr>
      <vt:lpstr>Virtual vs. Physical memories: how their size comes into play</vt:lpstr>
      <vt:lpstr>Case 1: Assume 2GB MB of RAM (my slim laptop)</vt:lpstr>
      <vt:lpstr>The Clean/Dirty Bit &amp; the concept of Page Fault</vt:lpstr>
      <vt:lpstr>Case 2: Assume 16 GB of RAM (beefy workstation)</vt:lpstr>
      <vt:lpstr>[Short Topic] gdb/VS Pointers: Pointing In Virtual or Physical Memory?</vt:lpstr>
      <vt:lpstr>[Short Topic] The Unit of Address Resolution</vt:lpstr>
      <vt:lpstr>[New Short Topic] The 32 to 64 bit migration (1/2)</vt:lpstr>
      <vt:lpstr>The 32 to 64 Bit Migration (2/2)</vt:lpstr>
      <vt:lpstr>Example [using CAE’s tux-103]</vt:lpstr>
      <vt:lpstr>[New Short Topic] The size of the frame/page</vt:lpstr>
      <vt:lpstr>The size of the frame/page</vt:lpstr>
      <vt:lpstr>The size of page/frame</vt:lpstr>
      <vt:lpstr>Departing thoughts, memory aspects</vt:lpstr>
      <vt:lpstr>Side-trip: Using C/C++ in this class</vt:lpstr>
      <vt:lpstr>Parallel computing: why, and why now?</vt:lpstr>
      <vt:lpstr>Acknowledgements</vt:lpstr>
      <vt:lpstr>Argument made in this segment of the course</vt:lpstr>
      <vt:lpstr>Main causes for sequential computing speed stalling</vt:lpstr>
      <vt:lpstr>Memory Wall</vt:lpstr>
      <vt:lpstr>Memory Latencies [typical server and mobile computers]</vt:lpstr>
      <vt:lpstr>Memory Speed: Widening of the Processor-DRAM Performance Gap</vt:lpstr>
      <vt:lpstr>Memory Latency vs. Memory Bandwidth</vt:lpstr>
      <vt:lpstr>Memory Latency vs. Memory Bandwidth</vt:lpstr>
      <vt:lpstr>Latency vs. Bandwidth: Recent Evolution of Speed Gains</vt:lpstr>
      <vt:lpstr>Memory Wall, Conclusions [IMPORTANT SLIDE]</vt:lpstr>
      <vt:lpstr>Memory Wall, Conclusions [IMPORTANT SLIDE]</vt:lpstr>
      <vt:lpstr>Another wall: Instruction Level Parallelism (ILP)</vt:lpstr>
      <vt:lpstr>Intel Haswell example: ILP elicits very complex microarchitecture</vt:lpstr>
      <vt:lpstr>Sample Pipeline Depths</vt:lpstr>
      <vt:lpstr>The ILP Wall</vt:lpstr>
      <vt:lpstr>The ugly head of speculative execution</vt:lpstr>
      <vt:lpstr>[The last wall] The Power Wall</vt:lpstr>
      <vt:lpstr>The Power Wall</vt:lpstr>
      <vt:lpstr>Dennard’s Scaling: Making Moore’s Law Useful</vt:lpstr>
      <vt:lpstr>The “dark silicon”</vt:lpstr>
      <vt:lpstr>One slide detour: “spending energy” rates</vt:lpstr>
      <vt:lpstr>Shift in Perception</vt:lpstr>
      <vt:lpstr>Conventional Wisdom in Computer Architecture</vt:lpstr>
      <vt:lpstr>PowerPoint Presentation</vt:lpstr>
      <vt:lpstr>The bright spot</vt:lpstr>
      <vt:lpstr>Good news: number of transistors going up</vt:lpstr>
      <vt:lpstr>Moore’s Law (1965)</vt:lpstr>
      <vt:lpstr>Moore’s Law</vt:lpstr>
      <vt:lpstr>PowerPoint Presentation</vt:lpstr>
      <vt:lpstr>Transistors bonanza: bringing happiness in lots of corners</vt:lpstr>
      <vt:lpstr>3D Stacked Memory</vt:lpstr>
      <vt:lpstr>3D Stacked Memory</vt:lpstr>
      <vt:lpstr>3D Stacked Memory</vt:lpstr>
      <vt:lpstr>3D Stacked Memory</vt:lpstr>
      <vt:lpstr>Other Tidbits, HBM </vt:lpstr>
      <vt:lpstr>Moving to the processor: transistor counts per microprocessor</vt:lpstr>
      <vt:lpstr>Intel Roadmap [or other folks’ roadmap]</vt:lpstr>
      <vt:lpstr>Parallel computing: The  Ox vs. Chickens Analogy</vt:lpstr>
      <vt:lpstr>Two examples of Parallel HW: Putting to good use billions of transistors</vt:lpstr>
      <vt:lpstr>Intel Haswell</vt:lpstr>
      <vt:lpstr>Haswell example: multi-core architecture (four oxen)</vt:lpstr>
      <vt:lpstr>The Fermi Architecture [ Schematic of a NVIDIA Stream Multiprocessor (SM)]</vt:lpstr>
      <vt:lpstr>A Fermi SM (Streaming Multiprocessor; one of 16)</vt:lpstr>
      <vt:lpstr>Fermi: 30,000 feet perspective, the entire chip</vt:lpstr>
      <vt:lpstr>The CPU and GPU: their true colors</vt:lpstr>
      <vt:lpstr>Beefy CPU vs. beefy GPU comparison, 2019</vt:lpstr>
      <vt:lpstr>[side trip, 1/2] on-chip  vs.  on-package  vs.  off-package</vt:lpstr>
      <vt:lpstr>[side trip, 2/2] on-chip  vs.  on-package  vs.  off-package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376</cp:revision>
  <dcterms:created xsi:type="dcterms:W3CDTF">2018-05-16T17:28:20Z</dcterms:created>
  <dcterms:modified xsi:type="dcterms:W3CDTF">2020-02-05T16:54:03Z</dcterms:modified>
</cp:coreProperties>
</file>